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4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33" r:id="rId1"/>
  </p:sldMasterIdLst>
  <p:notesMasterIdLst>
    <p:notesMasterId r:id="rId23"/>
  </p:notesMasterIdLst>
  <p:handoutMasterIdLst>
    <p:handoutMasterId r:id="rId24"/>
  </p:handoutMasterIdLst>
  <p:sldIdLst>
    <p:sldId id="355" r:id="rId2"/>
    <p:sldId id="338" r:id="rId3"/>
    <p:sldId id="351" r:id="rId4"/>
    <p:sldId id="340" r:id="rId5"/>
    <p:sldId id="343" r:id="rId6"/>
    <p:sldId id="308" r:id="rId7"/>
    <p:sldId id="325" r:id="rId8"/>
    <p:sldId id="309" r:id="rId9"/>
    <p:sldId id="326" r:id="rId10"/>
    <p:sldId id="310" r:id="rId11"/>
    <p:sldId id="312" r:id="rId12"/>
    <p:sldId id="316" r:id="rId13"/>
    <p:sldId id="341" r:id="rId14"/>
    <p:sldId id="352" r:id="rId15"/>
    <p:sldId id="353" r:id="rId16"/>
    <p:sldId id="345" r:id="rId17"/>
    <p:sldId id="346" r:id="rId18"/>
    <p:sldId id="347" r:id="rId19"/>
    <p:sldId id="348" r:id="rId20"/>
    <p:sldId id="349" r:id="rId21"/>
    <p:sldId id="336" r:id="rId22"/>
  </p:sldIdLst>
  <p:sldSz cx="9144000" cy="6858000" type="screen4x3"/>
  <p:notesSz cx="6797675" cy="9926638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3945">
          <p15:clr>
            <a:srgbClr val="A4A3A4"/>
          </p15:clr>
        </p15:guide>
        <p15:guide id="3" orient="horz" pos="2420">
          <p15:clr>
            <a:srgbClr val="A4A3A4"/>
          </p15:clr>
        </p15:guide>
        <p15:guide id="4" orient="horz" pos="6">
          <p15:clr>
            <a:srgbClr val="A4A3A4"/>
          </p15:clr>
        </p15:guide>
        <p15:guide id="5" orient="horz" pos="527" userDrawn="1">
          <p15:clr>
            <a:srgbClr val="A4A3A4"/>
          </p15:clr>
        </p15:guide>
        <p15:guide id="6" orient="horz" pos="1248">
          <p15:clr>
            <a:srgbClr val="A4A3A4"/>
          </p15:clr>
        </p15:guide>
        <p15:guide id="7" orient="horz" pos="4319">
          <p15:clr>
            <a:srgbClr val="A4A3A4"/>
          </p15:clr>
        </p15:guide>
        <p15:guide id="8" orient="horz" pos="3831">
          <p15:clr>
            <a:srgbClr val="A4A3A4"/>
          </p15:clr>
        </p15:guide>
        <p15:guide id="9" orient="horz" pos="1004">
          <p15:clr>
            <a:srgbClr val="A4A3A4"/>
          </p15:clr>
        </p15:guide>
        <p15:guide id="10" pos="5385">
          <p15:clr>
            <a:srgbClr val="A4A3A4"/>
          </p15:clr>
        </p15:guide>
        <p15:guide id="11" pos="2879">
          <p15:clr>
            <a:srgbClr val="A4A3A4"/>
          </p15:clr>
        </p15:guide>
        <p15:guide id="12" pos="385" userDrawn="1">
          <p15:clr>
            <a:srgbClr val="A4A3A4"/>
          </p15:clr>
        </p15:guide>
        <p15:guide id="13">
          <p15:clr>
            <a:srgbClr val="A4A3A4"/>
          </p15:clr>
        </p15:guide>
        <p15:guide id="14" pos="5759">
          <p15:clr>
            <a:srgbClr val="A4A3A4"/>
          </p15:clr>
        </p15:guide>
        <p15:guide id="15" pos="99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AA6A6"/>
    <a:srgbClr val="BF6363"/>
    <a:srgbClr val="489A1F"/>
    <a:srgbClr val="5571B4"/>
    <a:srgbClr val="FFB600"/>
    <a:srgbClr val="EAE8E2"/>
    <a:srgbClr val="D5D1C5"/>
    <a:srgbClr val="B6AF99"/>
    <a:srgbClr val="EDD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3" autoAdjust="0"/>
    <p:restoredTop sz="96312" autoAdjust="0"/>
  </p:normalViewPr>
  <p:slideViewPr>
    <p:cSldViewPr snapToGrid="0" snapToObjects="1" showGuides="1">
      <p:cViewPr>
        <p:scale>
          <a:sx n="66" d="100"/>
          <a:sy n="66" d="100"/>
        </p:scale>
        <p:origin x="1926" y="858"/>
      </p:cViewPr>
      <p:guideLst>
        <p:guide orient="horz"/>
        <p:guide orient="horz" pos="3945"/>
        <p:guide orient="horz" pos="2420"/>
        <p:guide orient="horz" pos="6"/>
        <p:guide orient="horz" pos="527"/>
        <p:guide orient="horz" pos="1248"/>
        <p:guide orient="horz" pos="4319"/>
        <p:guide orient="horz" pos="3831"/>
        <p:guide orient="horz" pos="1004"/>
        <p:guide pos="5385"/>
        <p:guide pos="2879"/>
        <p:guide pos="385"/>
        <p:guide/>
        <p:guide pos="5759"/>
        <p:guide pos="99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13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955" cy="49567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246" y="1"/>
            <a:ext cx="2945955" cy="49567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8C9B931B-CF42-4382-A255-A0C74A3C5D74}" type="datetimeFigureOut">
              <a:rPr lang="en-US" smtClean="0"/>
              <a:t>1/21/2016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323"/>
            <a:ext cx="2945955" cy="49567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246" y="9429323"/>
            <a:ext cx="2945955" cy="49567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70AE011E-C414-4613-84AC-A04C53F4B1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349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300"/>
            </a:lvl1pPr>
          </a:lstStyle>
          <a:p>
            <a:fld id="{8E10E6FD-89E2-4AFA-9E55-414523EEFAA0}" type="datetimeFigureOut">
              <a:rPr lang="en-US" smtClean="0"/>
              <a:t>1/21/2016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300"/>
            </a:lvl1pPr>
          </a:lstStyle>
          <a:p>
            <a:fld id="{8579CAE5-D6A1-424E-AFD7-AA0006AFDF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980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61950" indent="-184150" algn="l" defTabSz="914400" rtl="0" eaLnBrk="1" latinLnBrk="0" hangingPunct="1">
      <a:buFont typeface="Arial" panose="020B0604020202020204" pitchFamily="34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39750" indent="-177800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000" indent="-180000" algn="l" defTabSz="914400" rtl="0" eaLnBrk="1" latinLnBrk="0" hangingPunct="1">
      <a:buFont typeface="Arial" panose="020B0604020202020204" pitchFamily="34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20000" indent="-180000" algn="l" defTabSz="914400" rtl="0" eaLnBrk="1" latinLnBrk="0" hangingPunct="1">
      <a:buFont typeface="Arial" panose="020B0604020202020204" pitchFamily="34" charset="0"/>
      <a:buChar char="–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625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0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4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74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79CAE5-D6A1-424E-AFD7-AA0006AFDF7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50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93724" y="1593849"/>
            <a:ext cx="7954963" cy="4487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93725" y="686398"/>
            <a:ext cx="7954963" cy="29495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11009" y="6399258"/>
            <a:ext cx="537678" cy="284418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fld id="{1D5773E5-EC42-4FD9-92B0-CAC05096A2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7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11009" y="6399258"/>
            <a:ext cx="537678" cy="284418"/>
          </a:xfrm>
          <a:prstGeom prst="rect">
            <a:avLst/>
          </a:prstGeom>
        </p:spPr>
        <p:txBody>
          <a:bodyPr/>
          <a:lstStyle>
            <a:lvl1pPr>
              <a:defRPr sz="800"/>
            </a:lvl1pPr>
          </a:lstStyle>
          <a:p>
            <a:fld id="{1D5773E5-EC42-4FD9-92B0-CAC05096A2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313020287"/>
              </p:ext>
            </p:extLst>
          </p:nvPr>
        </p:nvGraphicFramePr>
        <p:xfrm>
          <a:off x="1468" y="1590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73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68" y="1590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93725" y="820939"/>
            <a:ext cx="7954963" cy="58990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725" y="1976933"/>
            <a:ext cx="7954963" cy="41047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DB8E-9ACC-4894-8542-639AA43CAA28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45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4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2300"/>
        </a:lnSpc>
        <a:spcBef>
          <a:spcPct val="0"/>
        </a:spcBef>
        <a:spcAft>
          <a:spcPts val="0"/>
        </a:spcAft>
        <a:buNone/>
        <a:defRPr sz="2600" b="1" i="1" kern="1200">
          <a:solidFill>
            <a:schemeClr val="tx1"/>
          </a:solidFill>
          <a:latin typeface="+mj-lt"/>
          <a:ea typeface="+mj-ea"/>
          <a:cs typeface="Times New Roman" panose="02020603050405020304" pitchFamily="18" charset="0"/>
        </a:defRPr>
      </a:lvl1pPr>
    </p:titleStyle>
    <p:bodyStyle>
      <a:lvl1pPr marL="179388" indent="-179388" algn="l" defTabSz="914400" rtl="0" eaLnBrk="1" latinLnBrk="0" hangingPunct="1">
        <a:lnSpc>
          <a:spcPct val="90000"/>
        </a:lnSpc>
        <a:spcBef>
          <a:spcPts val="768"/>
        </a:spcBef>
        <a:spcAft>
          <a:spcPts val="0"/>
        </a:spcAft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78000" indent="-18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558000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738000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–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738000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–"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717550" indent="-179388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717550" indent="-179388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307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18" Type="http://schemas.openxmlformats.org/officeDocument/2006/relationships/image" Target="../media/image7.emf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17" Type="http://schemas.openxmlformats.org/officeDocument/2006/relationships/oleObject" Target="../embeddings/oleObject10.bin"/><Relationship Id="rId2" Type="http://schemas.openxmlformats.org/officeDocument/2006/relationships/tags" Target="../tags/tag12.xml"/><Relationship Id="rId16" Type="http://schemas.openxmlformats.org/officeDocument/2006/relationships/image" Target="../media/image6.emf"/><Relationship Id="rId1" Type="http://schemas.openxmlformats.org/officeDocument/2006/relationships/vmlDrawing" Target="../drawings/vmlDrawing9.v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5" Type="http://schemas.openxmlformats.org/officeDocument/2006/relationships/oleObject" Target="../embeddings/oleObject9.bin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w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18" Type="http://schemas.openxmlformats.org/officeDocument/2006/relationships/oleObject" Target="../embeddings/oleObject17.bin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image" Target="../media/image6.emf"/><Relationship Id="rId2" Type="http://schemas.openxmlformats.org/officeDocument/2006/relationships/tags" Target="../tags/tag29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15.v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notesSlide" Target="../notesSlides/notesSlide5.xml"/><Relationship Id="rId10" Type="http://schemas.openxmlformats.org/officeDocument/2006/relationships/tags" Target="../tags/tag37.xml"/><Relationship Id="rId19" Type="http://schemas.openxmlformats.org/officeDocument/2006/relationships/image" Target="../media/image8.emf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3048"/>
            <a:ext cx="9137904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>
                <a:latin typeface="+mj-lt"/>
              </a:rPr>
              <a:t>3</a:t>
            </a:r>
            <a:r>
              <a:rPr lang="en-GB" sz="2000" dirty="0" smtClean="0">
                <a:latin typeface="+mj-lt"/>
              </a:rPr>
              <a:t>. </a:t>
            </a:r>
            <a:r>
              <a:rPr lang="en-GB" sz="2000" dirty="0">
                <a:latin typeface="+mj-lt"/>
              </a:rPr>
              <a:t>&lt;Capability 1&gt; – what </a:t>
            </a:r>
            <a:r>
              <a:rPr lang="en-GB" sz="2000" dirty="0" smtClean="0">
                <a:latin typeface="+mj-lt"/>
              </a:rPr>
              <a:t>does it look like in action?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93724" y="3197299"/>
            <a:ext cx="1738509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r>
              <a:rPr lang="en-US" sz="2000" dirty="0" smtClean="0">
                <a:solidFill>
                  <a:prstClr val="white"/>
                </a:solidFill>
              </a:rPr>
              <a:t>3.</a:t>
            </a:r>
            <a:r>
              <a:rPr lang="en-GB" sz="2000" dirty="0">
                <a:solidFill>
                  <a:prstClr val="white"/>
                </a:solidFill>
              </a:rPr>
              <a:t> </a:t>
            </a:r>
            <a:r>
              <a:rPr lang="en-GB" sz="2000" dirty="0" smtClean="0">
                <a:solidFill>
                  <a:prstClr val="white"/>
                </a:solidFill>
              </a:rPr>
              <a:t>What </a:t>
            </a:r>
            <a:r>
              <a:rPr lang="en-GB" sz="2000" dirty="0">
                <a:solidFill>
                  <a:prstClr val="white"/>
                </a:solidFill>
              </a:rPr>
              <a:t>does it look like in action?</a:t>
            </a:r>
            <a:r>
              <a:rPr lang="en-US" sz="2000" dirty="0" smtClean="0">
                <a:solidFill>
                  <a:prstClr val="white"/>
                </a:solidFill>
              </a:rPr>
              <a:t> 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&lt;Please describe what your capability looks like in action, how it works; see example on page 18&gt;</a:t>
            </a:r>
          </a:p>
          <a:p>
            <a:r>
              <a:rPr lang="en-US" sz="1200" dirty="0" smtClean="0"/>
              <a:t>…</a:t>
            </a:r>
          </a:p>
          <a:p>
            <a:r>
              <a:rPr lang="en-US" sz="1200" dirty="0" smtClean="0"/>
              <a:t>…</a:t>
            </a: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3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900654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Placeholder 18"/>
          <p:cNvSpPr txBox="1">
            <a:spLocks/>
          </p:cNvSpPr>
          <p:nvPr/>
        </p:nvSpPr>
        <p:spPr>
          <a:xfrm>
            <a:off x="5533676" y="1596943"/>
            <a:ext cx="3014941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Knowledge, skills and behaviors</a:t>
            </a:r>
          </a:p>
        </p:txBody>
      </p:sp>
      <p:sp>
        <p:nvSpPr>
          <p:cNvPr id="18" name="Content Placeholder 11"/>
          <p:cNvSpPr txBox="1">
            <a:spLocks/>
          </p:cNvSpPr>
          <p:nvPr/>
        </p:nvSpPr>
        <p:spPr>
          <a:xfrm>
            <a:off x="5533676" y="1981201"/>
            <a:ext cx="3014941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&lt;please list required </a:t>
            </a:r>
            <a:r>
              <a:rPr lang="en-US" sz="1200" dirty="0" smtClean="0"/>
              <a:t>knowledge, skills and behaviors; see example on page 19&gt;  </a:t>
            </a:r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3" name="Text Placeholder 18"/>
          <p:cNvSpPr txBox="1">
            <a:spLocks/>
          </p:cNvSpPr>
          <p:nvPr/>
        </p:nvSpPr>
        <p:spPr>
          <a:xfrm>
            <a:off x="5533676" y="3918232"/>
            <a:ext cx="3014941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Organization</a:t>
            </a:r>
          </a:p>
        </p:txBody>
      </p:sp>
      <p:sp>
        <p:nvSpPr>
          <p:cNvPr id="34" name="Content Placeholder 11"/>
          <p:cNvSpPr txBox="1">
            <a:spLocks/>
          </p:cNvSpPr>
          <p:nvPr/>
        </p:nvSpPr>
        <p:spPr>
          <a:xfrm>
            <a:off x="5533676" y="4302490"/>
            <a:ext cx="3014941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&lt;please list required </a:t>
            </a:r>
            <a:r>
              <a:rPr lang="en-US" sz="1200" dirty="0" smtClean="0"/>
              <a:t>organizational components; see example on page 19&gt;  </a:t>
            </a:r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5" name="Text Placeholder 18"/>
          <p:cNvSpPr txBox="1">
            <a:spLocks/>
          </p:cNvSpPr>
          <p:nvPr/>
        </p:nvSpPr>
        <p:spPr>
          <a:xfrm>
            <a:off x="613378" y="1596943"/>
            <a:ext cx="3047049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Processes</a:t>
            </a:r>
          </a:p>
        </p:txBody>
      </p:sp>
      <p:sp>
        <p:nvSpPr>
          <p:cNvPr id="36" name="Content Placeholder 11"/>
          <p:cNvSpPr txBox="1">
            <a:spLocks/>
          </p:cNvSpPr>
          <p:nvPr/>
        </p:nvSpPr>
        <p:spPr>
          <a:xfrm>
            <a:off x="613378" y="1981201"/>
            <a:ext cx="3047049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&lt;please list required processes; see example on page 19&gt; </a:t>
            </a:r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37" name="Text Placeholder 18"/>
          <p:cNvSpPr txBox="1">
            <a:spLocks/>
          </p:cNvSpPr>
          <p:nvPr/>
        </p:nvSpPr>
        <p:spPr>
          <a:xfrm>
            <a:off x="613378" y="3918232"/>
            <a:ext cx="3047049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Tools and systems</a:t>
            </a:r>
          </a:p>
        </p:txBody>
      </p:sp>
      <p:sp>
        <p:nvSpPr>
          <p:cNvPr id="38" name="Content Placeholder 11"/>
          <p:cNvSpPr txBox="1">
            <a:spLocks/>
          </p:cNvSpPr>
          <p:nvPr/>
        </p:nvSpPr>
        <p:spPr>
          <a:xfrm>
            <a:off x="613378" y="4302490"/>
            <a:ext cx="3047049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&lt;please list required </a:t>
            </a:r>
            <a:r>
              <a:rPr lang="en-US" sz="1200" dirty="0" smtClean="0"/>
              <a:t>tools and systems; see example on page 19&gt;  </a:t>
            </a:r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r>
              <a:rPr lang="en-US" sz="1200" dirty="0"/>
              <a:t> 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12" name="Freeform 16"/>
          <p:cNvSpPr>
            <a:spLocks/>
          </p:cNvSpPr>
          <p:nvPr/>
        </p:nvSpPr>
        <p:spPr bwMode="auto">
          <a:xfrm>
            <a:off x="3660427" y="2981607"/>
            <a:ext cx="1873250" cy="1873250"/>
          </a:xfrm>
          <a:custGeom>
            <a:avLst/>
            <a:gdLst>
              <a:gd name="T0" fmla="*/ 2154 w 2360"/>
              <a:gd name="T1" fmla="*/ 884 h 2360"/>
              <a:gd name="T2" fmla="*/ 2108 w 2360"/>
              <a:gd name="T3" fmla="*/ 758 h 2360"/>
              <a:gd name="T4" fmla="*/ 2161 w 2360"/>
              <a:gd name="T5" fmla="*/ 570 h 2360"/>
              <a:gd name="T6" fmla="*/ 2176 w 2360"/>
              <a:gd name="T7" fmla="*/ 542 h 2360"/>
              <a:gd name="T8" fmla="*/ 2168 w 2360"/>
              <a:gd name="T9" fmla="*/ 503 h 2360"/>
              <a:gd name="T10" fmla="*/ 1857 w 2360"/>
              <a:gd name="T11" fmla="*/ 191 h 2360"/>
              <a:gd name="T12" fmla="*/ 1818 w 2360"/>
              <a:gd name="T13" fmla="*/ 183 h 2360"/>
              <a:gd name="T14" fmla="*/ 1689 w 2360"/>
              <a:gd name="T15" fmla="*/ 298 h 2360"/>
              <a:gd name="T16" fmla="*/ 1601 w 2360"/>
              <a:gd name="T17" fmla="*/ 252 h 2360"/>
              <a:gd name="T18" fmla="*/ 1476 w 2360"/>
              <a:gd name="T19" fmla="*/ 205 h 2360"/>
              <a:gd name="T20" fmla="*/ 1442 w 2360"/>
              <a:gd name="T21" fmla="*/ 43 h 2360"/>
              <a:gd name="T22" fmla="*/ 1419 w 2360"/>
              <a:gd name="T23" fmla="*/ 9 h 2360"/>
              <a:gd name="T24" fmla="*/ 970 w 2360"/>
              <a:gd name="T25" fmla="*/ 0 h 2360"/>
              <a:gd name="T26" fmla="*/ 941 w 2360"/>
              <a:gd name="T27" fmla="*/ 9 h 2360"/>
              <a:gd name="T28" fmla="*/ 917 w 2360"/>
              <a:gd name="T29" fmla="*/ 43 h 2360"/>
              <a:gd name="T30" fmla="*/ 884 w 2360"/>
              <a:gd name="T31" fmla="*/ 205 h 2360"/>
              <a:gd name="T32" fmla="*/ 759 w 2360"/>
              <a:gd name="T33" fmla="*/ 252 h 2360"/>
              <a:gd name="T34" fmla="*/ 572 w 2360"/>
              <a:gd name="T35" fmla="*/ 197 h 2360"/>
              <a:gd name="T36" fmla="*/ 545 w 2360"/>
              <a:gd name="T37" fmla="*/ 183 h 2360"/>
              <a:gd name="T38" fmla="*/ 504 w 2360"/>
              <a:gd name="T39" fmla="*/ 191 h 2360"/>
              <a:gd name="T40" fmla="*/ 194 w 2360"/>
              <a:gd name="T41" fmla="*/ 503 h 2360"/>
              <a:gd name="T42" fmla="*/ 186 w 2360"/>
              <a:gd name="T43" fmla="*/ 542 h 2360"/>
              <a:gd name="T44" fmla="*/ 299 w 2360"/>
              <a:gd name="T45" fmla="*/ 670 h 2360"/>
              <a:gd name="T46" fmla="*/ 254 w 2360"/>
              <a:gd name="T47" fmla="*/ 758 h 2360"/>
              <a:gd name="T48" fmla="*/ 206 w 2360"/>
              <a:gd name="T49" fmla="*/ 884 h 2360"/>
              <a:gd name="T50" fmla="*/ 43 w 2360"/>
              <a:gd name="T51" fmla="*/ 917 h 2360"/>
              <a:gd name="T52" fmla="*/ 9 w 2360"/>
              <a:gd name="T53" fmla="*/ 941 h 2360"/>
              <a:gd name="T54" fmla="*/ 0 w 2360"/>
              <a:gd name="T55" fmla="*/ 1390 h 2360"/>
              <a:gd name="T56" fmla="*/ 9 w 2360"/>
              <a:gd name="T57" fmla="*/ 1419 h 2360"/>
              <a:gd name="T58" fmla="*/ 43 w 2360"/>
              <a:gd name="T59" fmla="*/ 1442 h 2360"/>
              <a:gd name="T60" fmla="*/ 206 w 2360"/>
              <a:gd name="T61" fmla="*/ 1475 h 2360"/>
              <a:gd name="T62" fmla="*/ 254 w 2360"/>
              <a:gd name="T63" fmla="*/ 1601 h 2360"/>
              <a:gd name="T64" fmla="*/ 199 w 2360"/>
              <a:gd name="T65" fmla="*/ 1790 h 2360"/>
              <a:gd name="T66" fmla="*/ 183 w 2360"/>
              <a:gd name="T67" fmla="*/ 1816 h 2360"/>
              <a:gd name="T68" fmla="*/ 191 w 2360"/>
              <a:gd name="T69" fmla="*/ 1857 h 2360"/>
              <a:gd name="T70" fmla="*/ 503 w 2360"/>
              <a:gd name="T71" fmla="*/ 2168 h 2360"/>
              <a:gd name="T72" fmla="*/ 542 w 2360"/>
              <a:gd name="T73" fmla="*/ 2176 h 2360"/>
              <a:gd name="T74" fmla="*/ 671 w 2360"/>
              <a:gd name="T75" fmla="*/ 2061 h 2360"/>
              <a:gd name="T76" fmla="*/ 759 w 2360"/>
              <a:gd name="T77" fmla="*/ 2106 h 2360"/>
              <a:gd name="T78" fmla="*/ 884 w 2360"/>
              <a:gd name="T79" fmla="*/ 2154 h 2360"/>
              <a:gd name="T80" fmla="*/ 917 w 2360"/>
              <a:gd name="T81" fmla="*/ 2316 h 2360"/>
              <a:gd name="T82" fmla="*/ 941 w 2360"/>
              <a:gd name="T83" fmla="*/ 2351 h 2360"/>
              <a:gd name="T84" fmla="*/ 1390 w 2360"/>
              <a:gd name="T85" fmla="*/ 2360 h 2360"/>
              <a:gd name="T86" fmla="*/ 1419 w 2360"/>
              <a:gd name="T87" fmla="*/ 2351 h 2360"/>
              <a:gd name="T88" fmla="*/ 1442 w 2360"/>
              <a:gd name="T89" fmla="*/ 2316 h 2360"/>
              <a:gd name="T90" fmla="*/ 1476 w 2360"/>
              <a:gd name="T91" fmla="*/ 2154 h 2360"/>
              <a:gd name="T92" fmla="*/ 1601 w 2360"/>
              <a:gd name="T93" fmla="*/ 2106 h 2360"/>
              <a:gd name="T94" fmla="*/ 1791 w 2360"/>
              <a:gd name="T95" fmla="*/ 2161 h 2360"/>
              <a:gd name="T96" fmla="*/ 1820 w 2360"/>
              <a:gd name="T97" fmla="*/ 2176 h 2360"/>
              <a:gd name="T98" fmla="*/ 1859 w 2360"/>
              <a:gd name="T99" fmla="*/ 2168 h 2360"/>
              <a:gd name="T100" fmla="*/ 2171 w 2360"/>
              <a:gd name="T101" fmla="*/ 1857 h 2360"/>
              <a:gd name="T102" fmla="*/ 2179 w 2360"/>
              <a:gd name="T103" fmla="*/ 1816 h 2360"/>
              <a:gd name="T104" fmla="*/ 2062 w 2360"/>
              <a:gd name="T105" fmla="*/ 1687 h 2360"/>
              <a:gd name="T106" fmla="*/ 2108 w 2360"/>
              <a:gd name="T107" fmla="*/ 1599 h 2360"/>
              <a:gd name="T108" fmla="*/ 2154 w 2360"/>
              <a:gd name="T109" fmla="*/ 1475 h 2360"/>
              <a:gd name="T110" fmla="*/ 2316 w 2360"/>
              <a:gd name="T111" fmla="*/ 1442 h 2360"/>
              <a:gd name="T112" fmla="*/ 2351 w 2360"/>
              <a:gd name="T113" fmla="*/ 1419 h 2360"/>
              <a:gd name="T114" fmla="*/ 2360 w 2360"/>
              <a:gd name="T115" fmla="*/ 970 h 2360"/>
              <a:gd name="T116" fmla="*/ 2351 w 2360"/>
              <a:gd name="T117" fmla="*/ 941 h 2360"/>
              <a:gd name="T118" fmla="*/ 2316 w 2360"/>
              <a:gd name="T119" fmla="*/ 917 h 2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60" h="2360">
                <a:moveTo>
                  <a:pt x="2305" y="917"/>
                </a:moveTo>
                <a:lnTo>
                  <a:pt x="2163" y="917"/>
                </a:lnTo>
                <a:lnTo>
                  <a:pt x="2163" y="917"/>
                </a:lnTo>
                <a:lnTo>
                  <a:pt x="2154" y="884"/>
                </a:lnTo>
                <a:lnTo>
                  <a:pt x="2144" y="852"/>
                </a:lnTo>
                <a:lnTo>
                  <a:pt x="2133" y="821"/>
                </a:lnTo>
                <a:lnTo>
                  <a:pt x="2121" y="789"/>
                </a:lnTo>
                <a:lnTo>
                  <a:pt x="2108" y="758"/>
                </a:lnTo>
                <a:lnTo>
                  <a:pt x="2092" y="728"/>
                </a:lnTo>
                <a:lnTo>
                  <a:pt x="2078" y="699"/>
                </a:lnTo>
                <a:lnTo>
                  <a:pt x="2062" y="670"/>
                </a:lnTo>
                <a:lnTo>
                  <a:pt x="2161" y="570"/>
                </a:lnTo>
                <a:lnTo>
                  <a:pt x="2161" y="570"/>
                </a:lnTo>
                <a:lnTo>
                  <a:pt x="2168" y="561"/>
                </a:lnTo>
                <a:lnTo>
                  <a:pt x="2174" y="551"/>
                </a:lnTo>
                <a:lnTo>
                  <a:pt x="2176" y="542"/>
                </a:lnTo>
                <a:lnTo>
                  <a:pt x="2177" y="532"/>
                </a:lnTo>
                <a:lnTo>
                  <a:pt x="2176" y="521"/>
                </a:lnTo>
                <a:lnTo>
                  <a:pt x="2174" y="512"/>
                </a:lnTo>
                <a:lnTo>
                  <a:pt x="2168" y="503"/>
                </a:lnTo>
                <a:lnTo>
                  <a:pt x="2161" y="493"/>
                </a:lnTo>
                <a:lnTo>
                  <a:pt x="1865" y="197"/>
                </a:lnTo>
                <a:lnTo>
                  <a:pt x="1865" y="197"/>
                </a:lnTo>
                <a:lnTo>
                  <a:pt x="1857" y="191"/>
                </a:lnTo>
                <a:lnTo>
                  <a:pt x="1848" y="186"/>
                </a:lnTo>
                <a:lnTo>
                  <a:pt x="1839" y="183"/>
                </a:lnTo>
                <a:lnTo>
                  <a:pt x="1828" y="181"/>
                </a:lnTo>
                <a:lnTo>
                  <a:pt x="1818" y="183"/>
                </a:lnTo>
                <a:lnTo>
                  <a:pt x="1807" y="186"/>
                </a:lnTo>
                <a:lnTo>
                  <a:pt x="1798" y="191"/>
                </a:lnTo>
                <a:lnTo>
                  <a:pt x="1790" y="197"/>
                </a:lnTo>
                <a:lnTo>
                  <a:pt x="1689" y="298"/>
                </a:lnTo>
                <a:lnTo>
                  <a:pt x="1689" y="298"/>
                </a:lnTo>
                <a:lnTo>
                  <a:pt x="1661" y="282"/>
                </a:lnTo>
                <a:lnTo>
                  <a:pt x="1631" y="266"/>
                </a:lnTo>
                <a:lnTo>
                  <a:pt x="1601" y="252"/>
                </a:lnTo>
                <a:lnTo>
                  <a:pt x="1571" y="239"/>
                </a:lnTo>
                <a:lnTo>
                  <a:pt x="1539" y="227"/>
                </a:lnTo>
                <a:lnTo>
                  <a:pt x="1508" y="216"/>
                </a:lnTo>
                <a:lnTo>
                  <a:pt x="1476" y="205"/>
                </a:lnTo>
                <a:lnTo>
                  <a:pt x="1443" y="195"/>
                </a:lnTo>
                <a:lnTo>
                  <a:pt x="1443" y="54"/>
                </a:lnTo>
                <a:lnTo>
                  <a:pt x="1443" y="54"/>
                </a:lnTo>
                <a:lnTo>
                  <a:pt x="1442" y="43"/>
                </a:lnTo>
                <a:lnTo>
                  <a:pt x="1438" y="33"/>
                </a:lnTo>
                <a:lnTo>
                  <a:pt x="1434" y="24"/>
                </a:lnTo>
                <a:lnTo>
                  <a:pt x="1427" y="16"/>
                </a:lnTo>
                <a:lnTo>
                  <a:pt x="1419" y="9"/>
                </a:lnTo>
                <a:lnTo>
                  <a:pt x="1410" y="5"/>
                </a:lnTo>
                <a:lnTo>
                  <a:pt x="1399" y="2"/>
                </a:lnTo>
                <a:lnTo>
                  <a:pt x="1390" y="0"/>
                </a:lnTo>
                <a:lnTo>
                  <a:pt x="970" y="0"/>
                </a:lnTo>
                <a:lnTo>
                  <a:pt x="970" y="0"/>
                </a:lnTo>
                <a:lnTo>
                  <a:pt x="959" y="2"/>
                </a:lnTo>
                <a:lnTo>
                  <a:pt x="950" y="5"/>
                </a:lnTo>
                <a:lnTo>
                  <a:pt x="941" y="9"/>
                </a:lnTo>
                <a:lnTo>
                  <a:pt x="933" y="16"/>
                </a:lnTo>
                <a:lnTo>
                  <a:pt x="926" y="24"/>
                </a:lnTo>
                <a:lnTo>
                  <a:pt x="920" y="33"/>
                </a:lnTo>
                <a:lnTo>
                  <a:pt x="917" y="43"/>
                </a:lnTo>
                <a:lnTo>
                  <a:pt x="917" y="54"/>
                </a:lnTo>
                <a:lnTo>
                  <a:pt x="917" y="195"/>
                </a:lnTo>
                <a:lnTo>
                  <a:pt x="917" y="195"/>
                </a:lnTo>
                <a:lnTo>
                  <a:pt x="884" y="205"/>
                </a:lnTo>
                <a:lnTo>
                  <a:pt x="852" y="216"/>
                </a:lnTo>
                <a:lnTo>
                  <a:pt x="821" y="227"/>
                </a:lnTo>
                <a:lnTo>
                  <a:pt x="791" y="239"/>
                </a:lnTo>
                <a:lnTo>
                  <a:pt x="759" y="252"/>
                </a:lnTo>
                <a:lnTo>
                  <a:pt x="729" y="266"/>
                </a:lnTo>
                <a:lnTo>
                  <a:pt x="701" y="282"/>
                </a:lnTo>
                <a:lnTo>
                  <a:pt x="671" y="298"/>
                </a:lnTo>
                <a:lnTo>
                  <a:pt x="572" y="197"/>
                </a:lnTo>
                <a:lnTo>
                  <a:pt x="572" y="197"/>
                </a:lnTo>
                <a:lnTo>
                  <a:pt x="564" y="191"/>
                </a:lnTo>
                <a:lnTo>
                  <a:pt x="555" y="186"/>
                </a:lnTo>
                <a:lnTo>
                  <a:pt x="545" y="183"/>
                </a:lnTo>
                <a:lnTo>
                  <a:pt x="534" y="181"/>
                </a:lnTo>
                <a:lnTo>
                  <a:pt x="525" y="183"/>
                </a:lnTo>
                <a:lnTo>
                  <a:pt x="514" y="186"/>
                </a:lnTo>
                <a:lnTo>
                  <a:pt x="504" y="191"/>
                </a:lnTo>
                <a:lnTo>
                  <a:pt x="496" y="197"/>
                </a:lnTo>
                <a:lnTo>
                  <a:pt x="200" y="493"/>
                </a:lnTo>
                <a:lnTo>
                  <a:pt x="200" y="493"/>
                </a:lnTo>
                <a:lnTo>
                  <a:pt x="194" y="503"/>
                </a:lnTo>
                <a:lnTo>
                  <a:pt x="189" y="512"/>
                </a:lnTo>
                <a:lnTo>
                  <a:pt x="186" y="521"/>
                </a:lnTo>
                <a:lnTo>
                  <a:pt x="184" y="532"/>
                </a:lnTo>
                <a:lnTo>
                  <a:pt x="186" y="542"/>
                </a:lnTo>
                <a:lnTo>
                  <a:pt x="189" y="551"/>
                </a:lnTo>
                <a:lnTo>
                  <a:pt x="194" y="561"/>
                </a:lnTo>
                <a:lnTo>
                  <a:pt x="200" y="570"/>
                </a:lnTo>
                <a:lnTo>
                  <a:pt x="299" y="670"/>
                </a:lnTo>
                <a:lnTo>
                  <a:pt x="299" y="670"/>
                </a:lnTo>
                <a:lnTo>
                  <a:pt x="284" y="698"/>
                </a:lnTo>
                <a:lnTo>
                  <a:pt x="268" y="728"/>
                </a:lnTo>
                <a:lnTo>
                  <a:pt x="254" y="758"/>
                </a:lnTo>
                <a:lnTo>
                  <a:pt x="239" y="789"/>
                </a:lnTo>
                <a:lnTo>
                  <a:pt x="228" y="819"/>
                </a:lnTo>
                <a:lnTo>
                  <a:pt x="216" y="852"/>
                </a:lnTo>
                <a:lnTo>
                  <a:pt x="206" y="884"/>
                </a:lnTo>
                <a:lnTo>
                  <a:pt x="197" y="917"/>
                </a:lnTo>
                <a:lnTo>
                  <a:pt x="54" y="917"/>
                </a:lnTo>
                <a:lnTo>
                  <a:pt x="54" y="917"/>
                </a:lnTo>
                <a:lnTo>
                  <a:pt x="43" y="917"/>
                </a:lnTo>
                <a:lnTo>
                  <a:pt x="33" y="920"/>
                </a:lnTo>
                <a:lnTo>
                  <a:pt x="24" y="926"/>
                </a:lnTo>
                <a:lnTo>
                  <a:pt x="16" y="933"/>
                </a:lnTo>
                <a:lnTo>
                  <a:pt x="9" y="941"/>
                </a:lnTo>
                <a:lnTo>
                  <a:pt x="5" y="950"/>
                </a:lnTo>
                <a:lnTo>
                  <a:pt x="2" y="959"/>
                </a:lnTo>
                <a:lnTo>
                  <a:pt x="0" y="970"/>
                </a:lnTo>
                <a:lnTo>
                  <a:pt x="0" y="1390"/>
                </a:lnTo>
                <a:lnTo>
                  <a:pt x="0" y="1390"/>
                </a:lnTo>
                <a:lnTo>
                  <a:pt x="2" y="1399"/>
                </a:lnTo>
                <a:lnTo>
                  <a:pt x="5" y="1410"/>
                </a:lnTo>
                <a:lnTo>
                  <a:pt x="9" y="1419"/>
                </a:lnTo>
                <a:lnTo>
                  <a:pt x="16" y="1427"/>
                </a:lnTo>
                <a:lnTo>
                  <a:pt x="24" y="1434"/>
                </a:lnTo>
                <a:lnTo>
                  <a:pt x="33" y="1438"/>
                </a:lnTo>
                <a:lnTo>
                  <a:pt x="43" y="1442"/>
                </a:lnTo>
                <a:lnTo>
                  <a:pt x="54" y="1443"/>
                </a:lnTo>
                <a:lnTo>
                  <a:pt x="197" y="1443"/>
                </a:lnTo>
                <a:lnTo>
                  <a:pt x="197" y="1443"/>
                </a:lnTo>
                <a:lnTo>
                  <a:pt x="206" y="1475"/>
                </a:lnTo>
                <a:lnTo>
                  <a:pt x="216" y="1508"/>
                </a:lnTo>
                <a:lnTo>
                  <a:pt x="228" y="1539"/>
                </a:lnTo>
                <a:lnTo>
                  <a:pt x="239" y="1569"/>
                </a:lnTo>
                <a:lnTo>
                  <a:pt x="254" y="1601"/>
                </a:lnTo>
                <a:lnTo>
                  <a:pt x="268" y="1631"/>
                </a:lnTo>
                <a:lnTo>
                  <a:pt x="284" y="1659"/>
                </a:lnTo>
                <a:lnTo>
                  <a:pt x="299" y="1689"/>
                </a:lnTo>
                <a:lnTo>
                  <a:pt x="199" y="1790"/>
                </a:lnTo>
                <a:lnTo>
                  <a:pt x="199" y="1790"/>
                </a:lnTo>
                <a:lnTo>
                  <a:pt x="191" y="1798"/>
                </a:lnTo>
                <a:lnTo>
                  <a:pt x="186" y="1807"/>
                </a:lnTo>
                <a:lnTo>
                  <a:pt x="183" y="1816"/>
                </a:lnTo>
                <a:lnTo>
                  <a:pt x="183" y="1828"/>
                </a:lnTo>
                <a:lnTo>
                  <a:pt x="183" y="1839"/>
                </a:lnTo>
                <a:lnTo>
                  <a:pt x="186" y="1848"/>
                </a:lnTo>
                <a:lnTo>
                  <a:pt x="191" y="1857"/>
                </a:lnTo>
                <a:lnTo>
                  <a:pt x="199" y="1865"/>
                </a:lnTo>
                <a:lnTo>
                  <a:pt x="493" y="2161"/>
                </a:lnTo>
                <a:lnTo>
                  <a:pt x="493" y="2161"/>
                </a:lnTo>
                <a:lnTo>
                  <a:pt x="503" y="2168"/>
                </a:lnTo>
                <a:lnTo>
                  <a:pt x="512" y="2174"/>
                </a:lnTo>
                <a:lnTo>
                  <a:pt x="521" y="2176"/>
                </a:lnTo>
                <a:lnTo>
                  <a:pt x="532" y="2177"/>
                </a:lnTo>
                <a:lnTo>
                  <a:pt x="542" y="2176"/>
                </a:lnTo>
                <a:lnTo>
                  <a:pt x="551" y="2174"/>
                </a:lnTo>
                <a:lnTo>
                  <a:pt x="561" y="2168"/>
                </a:lnTo>
                <a:lnTo>
                  <a:pt x="570" y="2161"/>
                </a:lnTo>
                <a:lnTo>
                  <a:pt x="671" y="2061"/>
                </a:lnTo>
                <a:lnTo>
                  <a:pt x="671" y="2061"/>
                </a:lnTo>
                <a:lnTo>
                  <a:pt x="699" y="2076"/>
                </a:lnTo>
                <a:lnTo>
                  <a:pt x="729" y="2092"/>
                </a:lnTo>
                <a:lnTo>
                  <a:pt x="759" y="2106"/>
                </a:lnTo>
                <a:lnTo>
                  <a:pt x="789" y="2119"/>
                </a:lnTo>
                <a:lnTo>
                  <a:pt x="821" y="2132"/>
                </a:lnTo>
                <a:lnTo>
                  <a:pt x="852" y="2143"/>
                </a:lnTo>
                <a:lnTo>
                  <a:pt x="884" y="2154"/>
                </a:lnTo>
                <a:lnTo>
                  <a:pt x="917" y="2161"/>
                </a:lnTo>
                <a:lnTo>
                  <a:pt x="917" y="2305"/>
                </a:lnTo>
                <a:lnTo>
                  <a:pt x="917" y="2305"/>
                </a:lnTo>
                <a:lnTo>
                  <a:pt x="917" y="2316"/>
                </a:lnTo>
                <a:lnTo>
                  <a:pt x="920" y="2327"/>
                </a:lnTo>
                <a:lnTo>
                  <a:pt x="926" y="2336"/>
                </a:lnTo>
                <a:lnTo>
                  <a:pt x="933" y="2344"/>
                </a:lnTo>
                <a:lnTo>
                  <a:pt x="941" y="2351"/>
                </a:lnTo>
                <a:lnTo>
                  <a:pt x="950" y="2355"/>
                </a:lnTo>
                <a:lnTo>
                  <a:pt x="959" y="2358"/>
                </a:lnTo>
                <a:lnTo>
                  <a:pt x="970" y="2360"/>
                </a:lnTo>
                <a:lnTo>
                  <a:pt x="1390" y="2360"/>
                </a:lnTo>
                <a:lnTo>
                  <a:pt x="1390" y="2360"/>
                </a:lnTo>
                <a:lnTo>
                  <a:pt x="1399" y="2358"/>
                </a:lnTo>
                <a:lnTo>
                  <a:pt x="1410" y="2355"/>
                </a:lnTo>
                <a:lnTo>
                  <a:pt x="1419" y="2351"/>
                </a:lnTo>
                <a:lnTo>
                  <a:pt x="1427" y="2344"/>
                </a:lnTo>
                <a:lnTo>
                  <a:pt x="1434" y="2336"/>
                </a:lnTo>
                <a:lnTo>
                  <a:pt x="1438" y="2327"/>
                </a:lnTo>
                <a:lnTo>
                  <a:pt x="1442" y="2316"/>
                </a:lnTo>
                <a:lnTo>
                  <a:pt x="1443" y="2305"/>
                </a:lnTo>
                <a:lnTo>
                  <a:pt x="1443" y="2163"/>
                </a:lnTo>
                <a:lnTo>
                  <a:pt x="1443" y="2163"/>
                </a:lnTo>
                <a:lnTo>
                  <a:pt x="1476" y="2154"/>
                </a:lnTo>
                <a:lnTo>
                  <a:pt x="1508" y="2143"/>
                </a:lnTo>
                <a:lnTo>
                  <a:pt x="1539" y="2132"/>
                </a:lnTo>
                <a:lnTo>
                  <a:pt x="1571" y="2119"/>
                </a:lnTo>
                <a:lnTo>
                  <a:pt x="1601" y="2106"/>
                </a:lnTo>
                <a:lnTo>
                  <a:pt x="1632" y="2092"/>
                </a:lnTo>
                <a:lnTo>
                  <a:pt x="1661" y="2076"/>
                </a:lnTo>
                <a:lnTo>
                  <a:pt x="1690" y="2061"/>
                </a:lnTo>
                <a:lnTo>
                  <a:pt x="1791" y="2161"/>
                </a:lnTo>
                <a:lnTo>
                  <a:pt x="1791" y="2161"/>
                </a:lnTo>
                <a:lnTo>
                  <a:pt x="1801" y="2168"/>
                </a:lnTo>
                <a:lnTo>
                  <a:pt x="1810" y="2174"/>
                </a:lnTo>
                <a:lnTo>
                  <a:pt x="1820" y="2176"/>
                </a:lnTo>
                <a:lnTo>
                  <a:pt x="1831" y="2177"/>
                </a:lnTo>
                <a:lnTo>
                  <a:pt x="1840" y="2176"/>
                </a:lnTo>
                <a:lnTo>
                  <a:pt x="1850" y="2174"/>
                </a:lnTo>
                <a:lnTo>
                  <a:pt x="1859" y="2168"/>
                </a:lnTo>
                <a:lnTo>
                  <a:pt x="1868" y="2161"/>
                </a:lnTo>
                <a:lnTo>
                  <a:pt x="2165" y="1865"/>
                </a:lnTo>
                <a:lnTo>
                  <a:pt x="2165" y="1865"/>
                </a:lnTo>
                <a:lnTo>
                  <a:pt x="2171" y="1857"/>
                </a:lnTo>
                <a:lnTo>
                  <a:pt x="2176" y="1848"/>
                </a:lnTo>
                <a:lnTo>
                  <a:pt x="2179" y="1839"/>
                </a:lnTo>
                <a:lnTo>
                  <a:pt x="2180" y="1828"/>
                </a:lnTo>
                <a:lnTo>
                  <a:pt x="2179" y="1816"/>
                </a:lnTo>
                <a:lnTo>
                  <a:pt x="2176" y="1807"/>
                </a:lnTo>
                <a:lnTo>
                  <a:pt x="2171" y="1798"/>
                </a:lnTo>
                <a:lnTo>
                  <a:pt x="2165" y="1790"/>
                </a:lnTo>
                <a:lnTo>
                  <a:pt x="2062" y="1687"/>
                </a:lnTo>
                <a:lnTo>
                  <a:pt x="2062" y="1687"/>
                </a:lnTo>
                <a:lnTo>
                  <a:pt x="2078" y="1659"/>
                </a:lnTo>
                <a:lnTo>
                  <a:pt x="2094" y="1629"/>
                </a:lnTo>
                <a:lnTo>
                  <a:pt x="2108" y="1599"/>
                </a:lnTo>
                <a:lnTo>
                  <a:pt x="2121" y="1569"/>
                </a:lnTo>
                <a:lnTo>
                  <a:pt x="2133" y="1538"/>
                </a:lnTo>
                <a:lnTo>
                  <a:pt x="2144" y="1508"/>
                </a:lnTo>
                <a:lnTo>
                  <a:pt x="2154" y="1475"/>
                </a:lnTo>
                <a:lnTo>
                  <a:pt x="2163" y="1443"/>
                </a:lnTo>
                <a:lnTo>
                  <a:pt x="2305" y="1443"/>
                </a:lnTo>
                <a:lnTo>
                  <a:pt x="2305" y="1443"/>
                </a:lnTo>
                <a:lnTo>
                  <a:pt x="2316" y="1442"/>
                </a:lnTo>
                <a:lnTo>
                  <a:pt x="2327" y="1438"/>
                </a:lnTo>
                <a:lnTo>
                  <a:pt x="2336" y="1434"/>
                </a:lnTo>
                <a:lnTo>
                  <a:pt x="2344" y="1427"/>
                </a:lnTo>
                <a:lnTo>
                  <a:pt x="2351" y="1419"/>
                </a:lnTo>
                <a:lnTo>
                  <a:pt x="2355" y="1410"/>
                </a:lnTo>
                <a:lnTo>
                  <a:pt x="2358" y="1399"/>
                </a:lnTo>
                <a:lnTo>
                  <a:pt x="2360" y="1390"/>
                </a:lnTo>
                <a:lnTo>
                  <a:pt x="2360" y="970"/>
                </a:lnTo>
                <a:lnTo>
                  <a:pt x="2360" y="970"/>
                </a:lnTo>
                <a:lnTo>
                  <a:pt x="2358" y="959"/>
                </a:lnTo>
                <a:lnTo>
                  <a:pt x="2355" y="950"/>
                </a:lnTo>
                <a:lnTo>
                  <a:pt x="2351" y="941"/>
                </a:lnTo>
                <a:lnTo>
                  <a:pt x="2344" y="933"/>
                </a:lnTo>
                <a:lnTo>
                  <a:pt x="2336" y="926"/>
                </a:lnTo>
                <a:lnTo>
                  <a:pt x="2327" y="920"/>
                </a:lnTo>
                <a:lnTo>
                  <a:pt x="2316" y="917"/>
                </a:lnTo>
                <a:lnTo>
                  <a:pt x="2305" y="917"/>
                </a:lnTo>
                <a:lnTo>
                  <a:pt x="2305" y="917"/>
                </a:lnTo>
                <a:close/>
              </a:path>
            </a:pathLst>
          </a:custGeom>
          <a:solidFill>
            <a:srgbClr val="8217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4. &lt;Capability 1&gt; – what is required to make it happen?</a:t>
            </a:r>
            <a:endParaRPr lang="en-GB" sz="2000" dirty="0">
              <a:latin typeface="+mj-lt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4001064" y="3675608"/>
            <a:ext cx="1218209" cy="50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>
              <a:lnSpc>
                <a:spcPts val="1258"/>
              </a:lnSpc>
            </a:pPr>
            <a:r>
              <a:rPr lang="en-US" sz="14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pPr>
              <a:lnSpc>
                <a:spcPts val="1258"/>
              </a:lnSpc>
            </a:pPr>
            <a:r>
              <a:rPr lang="en-US" sz="1400" b="1" i="1" dirty="0" smtClean="0">
                <a:solidFill>
                  <a:prstClr val="white"/>
                </a:solidFill>
              </a:rPr>
              <a:t>4. What is required?</a:t>
            </a:r>
            <a:endParaRPr lang="en-US" sz="1400" b="1" i="1" dirty="0">
              <a:solidFill>
                <a:prstClr val="white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609718" y="1973601"/>
            <a:ext cx="305046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5538810" y="1973601"/>
            <a:ext cx="3018324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609718" y="4293096"/>
            <a:ext cx="305046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5538810" y="4293096"/>
            <a:ext cx="3018324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749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7073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6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000" dirty="0" smtClean="0">
              <a:solidFill>
                <a:schemeClr val="tx1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589905"/>
          </a:xfrm>
        </p:spPr>
        <p:txBody>
          <a:bodyPr/>
          <a:lstStyle/>
          <a:p>
            <a:r>
              <a:rPr lang="en-GB" sz="2000" dirty="0">
                <a:latin typeface="+mj-lt"/>
              </a:rPr>
              <a:t>5</a:t>
            </a:r>
            <a:r>
              <a:rPr lang="en-GB" sz="2000" dirty="0" smtClean="0">
                <a:latin typeface="+mj-lt"/>
              </a:rPr>
              <a:t>. What does the business case look like for the capabilities system?</a:t>
            </a:r>
            <a:endParaRPr lang="en-GB" sz="2000" dirty="0">
              <a:latin typeface="+mj-lt"/>
            </a:endParaRPr>
          </a:p>
        </p:txBody>
      </p:sp>
      <p:graphicFrame>
        <p:nvGraphicFramePr>
          <p:cNvPr id="24" name="Object 23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75735474"/>
              </p:ext>
            </p:extLst>
          </p:nvPr>
        </p:nvGraphicFramePr>
        <p:xfrm>
          <a:off x="495299" y="4267199"/>
          <a:ext cx="8153464" cy="1628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67" name="Chart" r:id="rId17" imgW="8153464" imgH="1628852" progId="MSGraph.Chart.8">
                  <p:embed followColorScheme="full"/>
                </p:oleObj>
              </mc:Choice>
              <mc:Fallback>
                <p:oleObj name="Chart" r:id="rId17" imgW="8153464" imgH="1628852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95299" y="4267199"/>
                        <a:ext cx="8153464" cy="16288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Placeholder 35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1177925" y="59309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888E1925-34D7-4A9E-AFA0-0A9FEE0D1F81}" type="datetime'Y''''''''''''''''''''e''''a''''''''r 1'''">
              <a:rPr lang="en-US" sz="1200"/>
              <a:pPr/>
              <a:t>Year 1</a:t>
            </a:fld>
            <a:endParaRPr lang="en-US" sz="1200" dirty="0">
              <a:latin typeface="Arial"/>
              <a:sym typeface="Arial"/>
            </a:endParaRPr>
          </a:p>
        </p:txBody>
      </p:sp>
      <p:sp>
        <p:nvSpPr>
          <p:cNvPr id="32" name="Text Placeholder 8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4349750" y="59309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29869733-5289-4519-A287-0E942332D342}" type="datetime'''''Y''e''ar'''''' 3'''''''''''''''''''''''''''''''''''''''">
              <a:rPr lang="en-US" sz="1200">
                <a:latin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Year 3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33" name="Text Placeholder 9"/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5935663" y="59309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6369F42-ED37-4BE6-8B95-72EB16D6E228}" type="datetime'''Ye''''a''''''''''''''r'''' ''''''''''4'''''''''''''''''''">
              <a:rPr lang="en-US" sz="1200">
                <a:latin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Year 4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34" name="Text Placeholder 10"/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7521575" y="59309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F8BFB053-C2D7-42FE-B4E7-88BAB4DB2FB2}" type="datetime'''''''Y''''e''''ar'''' 5'''''''''''''''''">
              <a:rPr lang="en-US" sz="1200">
                <a:latin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Year 5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31" name="Text Placeholder 5"/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2763838" y="59309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D178B969-ADC0-40B7-9110-1EFFBE353118}" type="datetime'''''''''''''''Y''''e''''''''''ar'''''''' ''''''''''2'''''">
              <a:rPr lang="en-US" sz="1200">
                <a:latin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Year 2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6" name="Rectangle 5"/>
          <p:cNvSpPr/>
          <p:nvPr>
            <p:custDataLst>
              <p:tags r:id="rId10"/>
            </p:custDataLst>
          </p:nvPr>
        </p:nvSpPr>
        <p:spPr bwMode="auto">
          <a:xfrm>
            <a:off x="7869238" y="4656138"/>
            <a:ext cx="179388" cy="133350"/>
          </a:xfrm>
          <a:prstGeom prst="rect">
            <a:avLst/>
          </a:prstGeom>
          <a:solidFill>
            <a:srgbClr val="DAA6A6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>
            <p:custDataLst>
              <p:tags r:id="rId11"/>
            </p:custDataLst>
          </p:nvPr>
        </p:nvSpPr>
        <p:spPr bwMode="auto">
          <a:xfrm>
            <a:off x="7869238" y="4452938"/>
            <a:ext cx="179388" cy="133350"/>
          </a:xfrm>
          <a:prstGeom prst="rect">
            <a:avLst/>
          </a:prstGeom>
          <a:solidFill>
            <a:srgbClr val="82141E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36" name="Text Placeholder 12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8099425" y="465296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C82F991C-254E-4CBB-B754-3FED3227D845}" type="datetime'''''''''''''''''C''''''''''''o''''''s''''t'">
              <a:rPr lang="en-US" sz="1000" smtClean="0">
                <a:latin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Cost</a:t>
            </a:fld>
            <a:r>
              <a:rPr lang="en-US" sz="1000" dirty="0" smtClean="0">
                <a:latin typeface="Arial"/>
                <a:sym typeface="Arial"/>
              </a:rPr>
              <a:t>s</a:t>
            </a:r>
            <a:endParaRPr lang="en-GB" sz="1000" dirty="0">
              <a:latin typeface="Arial"/>
              <a:sym typeface="Arial"/>
            </a:endParaRPr>
          </a:p>
        </p:txBody>
      </p:sp>
      <p:sp>
        <p:nvSpPr>
          <p:cNvPr id="35" name="Text Placeholder 11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099425" y="4449763"/>
            <a:ext cx="4556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094E53F5-757C-4D72-8C0F-3A76E8564281}" type="datetime'''''''''''''''''B''''en''''''ef''''''''''i''''''''''''ts'">
              <a:rPr lang="en-US" sz="1000">
                <a:latin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Benefits</a:t>
            </a:fld>
            <a:endParaRPr lang="en-GB" sz="1000" dirty="0">
              <a:latin typeface="Arial"/>
              <a:sym typeface="Arial"/>
            </a:endParaRPr>
          </a:p>
        </p:txBody>
      </p:sp>
      <p:sp>
        <p:nvSpPr>
          <p:cNvPr id="25" name="Text Placeholder 18"/>
          <p:cNvSpPr txBox="1">
            <a:spLocks/>
          </p:cNvSpPr>
          <p:nvPr/>
        </p:nvSpPr>
        <p:spPr>
          <a:xfrm>
            <a:off x="613378" y="1596943"/>
            <a:ext cx="3872898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chemeClr val="tx1"/>
                </a:solidFill>
              </a:rPr>
              <a:t>The benefits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Content Placeholder 11"/>
          <p:cNvSpPr txBox="1">
            <a:spLocks/>
          </p:cNvSpPr>
          <p:nvPr/>
        </p:nvSpPr>
        <p:spPr>
          <a:xfrm>
            <a:off x="613378" y="1981201"/>
            <a:ext cx="3872898" cy="2212730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One-time </a:t>
            </a:r>
            <a:r>
              <a:rPr lang="en-US" sz="1200" dirty="0" smtClean="0"/>
              <a:t>benefits 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r>
              <a:rPr lang="en-US" sz="1200" dirty="0"/>
              <a:t>Recurring </a:t>
            </a:r>
            <a:r>
              <a:rPr lang="en-US" sz="1200" dirty="0" smtClean="0"/>
              <a:t>benefits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</p:txBody>
      </p:sp>
      <p:sp>
        <p:nvSpPr>
          <p:cNvPr id="27" name="Text Placeholder 18"/>
          <p:cNvSpPr txBox="1">
            <a:spLocks/>
          </p:cNvSpPr>
          <p:nvPr/>
        </p:nvSpPr>
        <p:spPr>
          <a:xfrm>
            <a:off x="4675790" y="1596943"/>
            <a:ext cx="3872898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costs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" name="Content Placeholder 11"/>
          <p:cNvSpPr txBox="1">
            <a:spLocks/>
          </p:cNvSpPr>
          <p:nvPr/>
        </p:nvSpPr>
        <p:spPr>
          <a:xfrm>
            <a:off x="4675790" y="1981201"/>
            <a:ext cx="3872898" cy="2212730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One-time </a:t>
            </a:r>
            <a:r>
              <a:rPr lang="en-US" sz="1200" dirty="0" smtClean="0"/>
              <a:t>costs 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r>
              <a:rPr lang="en-US" sz="1200" dirty="0"/>
              <a:t>Recurring </a:t>
            </a:r>
            <a:r>
              <a:rPr lang="en-US" sz="1200" dirty="0" smtClean="0"/>
              <a:t>costs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</p:txBody>
      </p:sp>
      <p:sp>
        <p:nvSpPr>
          <p:cNvPr id="22" name="Freeform 21"/>
          <p:cNvSpPr/>
          <p:nvPr/>
        </p:nvSpPr>
        <p:spPr>
          <a:xfrm>
            <a:off x="609718" y="1973601"/>
            <a:ext cx="387655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4644008" y="1973601"/>
            <a:ext cx="387655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1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593725" y="1981202"/>
            <a:ext cx="7954892" cy="897682"/>
          </a:xfrm>
        </p:spPr>
        <p:txBody>
          <a:bodyPr/>
          <a:lstStyle/>
          <a:p>
            <a:pPr marL="0" indent="0">
              <a:buNone/>
            </a:pPr>
            <a:r>
              <a:rPr lang="en-US" sz="20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“Peeling the onion” templates</a:t>
            </a:r>
          </a:p>
          <a:p>
            <a:pPr marL="0" indent="0">
              <a:buNone/>
            </a:pPr>
            <a:r>
              <a:rPr lang="en-US" sz="2000" b="1" i="1" dirty="0" smtClean="0">
                <a:solidFill>
                  <a:schemeClr val="tx1"/>
                </a:solidFill>
                <a:latin typeface="+mj-lt"/>
              </a:rPr>
              <a:t>Example: templates filled in</a:t>
            </a:r>
            <a:endParaRPr lang="en-US" sz="2000" b="1" i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1. How the capabilities system enables the way to play </a:t>
            </a:r>
            <a:endParaRPr lang="en-GB" sz="2000" dirty="0"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27385" y="1797933"/>
            <a:ext cx="4691851" cy="4040741"/>
            <a:chOff x="2787000" y="2414971"/>
            <a:chExt cx="3535038" cy="3044470"/>
          </a:xfrm>
        </p:grpSpPr>
        <p:sp>
          <p:nvSpPr>
            <p:cNvPr id="50" name="Arc 49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9345814"/>
                <a:gd name="adj2" fmla="val 11762325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1" name="Arc 50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19892937"/>
                <a:gd name="adj2" fmla="val 939246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9" name="Arc 48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13901745"/>
                <a:gd name="adj2" fmla="val 17749782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Arc 4"/>
            <p:cNvSpPr/>
            <p:nvPr/>
          </p:nvSpPr>
          <p:spPr>
            <a:xfrm>
              <a:off x="2972612" y="2414971"/>
              <a:ext cx="2988598" cy="2988600"/>
            </a:xfrm>
            <a:prstGeom prst="arc">
              <a:avLst>
                <a:gd name="adj1" fmla="val 13901745"/>
                <a:gd name="adj2" fmla="val 18184713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9" name="Freeform 196"/>
            <p:cNvSpPr>
              <a:spLocks/>
            </p:cNvSpPr>
            <p:nvPr/>
          </p:nvSpPr>
          <p:spPr bwMode="auto">
            <a:xfrm rot="3732348">
              <a:off x="2789063" y="2457464"/>
              <a:ext cx="1173865" cy="1177992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196"/>
            <p:cNvSpPr>
              <a:spLocks/>
            </p:cNvSpPr>
            <p:nvPr/>
          </p:nvSpPr>
          <p:spPr bwMode="auto">
            <a:xfrm rot="3732348">
              <a:off x="5137038" y="2457465"/>
              <a:ext cx="1173865" cy="1177992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A85B6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196"/>
            <p:cNvSpPr>
              <a:spLocks/>
            </p:cNvSpPr>
            <p:nvPr/>
          </p:nvSpPr>
          <p:spPr bwMode="auto">
            <a:xfrm rot="9132348">
              <a:off x="5148174" y="4281447"/>
              <a:ext cx="1173864" cy="1177994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CDA1A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196"/>
            <p:cNvSpPr>
              <a:spLocks/>
            </p:cNvSpPr>
            <p:nvPr/>
          </p:nvSpPr>
          <p:spPr bwMode="auto">
            <a:xfrm rot="9132348">
              <a:off x="2788200" y="4281447"/>
              <a:ext cx="1173864" cy="1177994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E6D0D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gray">
            <a:xfrm>
              <a:off x="2914895" y="2884135"/>
              <a:ext cx="856777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Solution selling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6" name="Rectangle 14"/>
            <p:cNvSpPr>
              <a:spLocks noChangeArrowheads="1"/>
            </p:cNvSpPr>
            <p:nvPr/>
          </p:nvSpPr>
          <p:spPr bwMode="gray">
            <a:xfrm>
              <a:off x="2914895" y="4708118"/>
              <a:ext cx="856777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capability 4&gt;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gray">
            <a:xfrm>
              <a:off x="5293183" y="2884136"/>
              <a:ext cx="870453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</a:t>
              </a:r>
              <a:r>
                <a:rPr lang="en-US" sz="1400" b="1" i="1" dirty="0">
                  <a:solidFill>
                    <a:schemeClr val="bg1"/>
                  </a:solidFill>
                </a:rPr>
                <a:t>capability </a:t>
              </a:r>
              <a:r>
                <a:rPr lang="en-US" sz="1400" b="1" i="1" dirty="0" smtClean="0">
                  <a:solidFill>
                    <a:schemeClr val="bg1"/>
                  </a:solidFill>
                </a:rPr>
                <a:t>2&gt;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gray">
            <a:xfrm>
              <a:off x="5293184" y="4708115"/>
              <a:ext cx="870451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capability 3&gt;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Content Placeholder 11"/>
          <p:cNvSpPr txBox="1">
            <a:spLocks/>
          </p:cNvSpPr>
          <p:nvPr/>
        </p:nvSpPr>
        <p:spPr>
          <a:xfrm>
            <a:off x="5676344" y="1593851"/>
            <a:ext cx="287227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 smtClean="0"/>
              <a:t>How </a:t>
            </a:r>
            <a:r>
              <a:rPr lang="en-US" sz="1200" b="1" dirty="0"/>
              <a:t>the capabilities system enables the </a:t>
            </a:r>
            <a:r>
              <a:rPr lang="en-US" sz="1200" b="1" dirty="0" smtClean="0"/>
              <a:t>way </a:t>
            </a:r>
            <a:r>
              <a:rPr lang="en-US" sz="1200" b="1" dirty="0"/>
              <a:t>to play </a:t>
            </a:r>
            <a:endParaRPr lang="en-US" sz="1200" b="1" dirty="0" smtClean="0"/>
          </a:p>
          <a:p>
            <a:r>
              <a:rPr lang="en-GB" sz="1200" dirty="0" smtClean="0"/>
              <a:t>Being </a:t>
            </a:r>
            <a:r>
              <a:rPr lang="en-GB" sz="1200" dirty="0"/>
              <a:t>able not just to develop, but to sell solutions is a key feature of any successful solutions provider</a:t>
            </a:r>
          </a:p>
          <a:p>
            <a:r>
              <a:rPr lang="en-US" sz="1200" dirty="0" smtClean="0"/>
              <a:t>&lt;additional bullets about capabilities 2, 3 and 4&gt;</a:t>
            </a:r>
          </a:p>
          <a:p>
            <a:endParaRPr lang="en-US" sz="1200" dirty="0"/>
          </a:p>
        </p:txBody>
      </p:sp>
      <p:sp>
        <p:nvSpPr>
          <p:cNvPr id="18" name="Freeform 17"/>
          <p:cNvSpPr/>
          <p:nvPr/>
        </p:nvSpPr>
        <p:spPr>
          <a:xfrm rot="16200000">
            <a:off x="3344110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646272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Freeform 23"/>
          <p:cNvSpPr>
            <a:spLocks/>
          </p:cNvSpPr>
          <p:nvPr/>
        </p:nvSpPr>
        <p:spPr bwMode="auto">
          <a:xfrm rot="3260995">
            <a:off x="540295" y="1904351"/>
            <a:ext cx="2063622" cy="2063622"/>
          </a:xfrm>
          <a:custGeom>
            <a:avLst/>
            <a:gdLst>
              <a:gd name="T0" fmla="*/ 2318 w 2540"/>
              <a:gd name="T1" fmla="*/ 951 h 2540"/>
              <a:gd name="T2" fmla="*/ 2269 w 2540"/>
              <a:gd name="T3" fmla="*/ 816 h 2540"/>
              <a:gd name="T4" fmla="*/ 2326 w 2540"/>
              <a:gd name="T5" fmla="*/ 614 h 2540"/>
              <a:gd name="T6" fmla="*/ 2342 w 2540"/>
              <a:gd name="T7" fmla="*/ 583 h 2540"/>
              <a:gd name="T8" fmla="*/ 2333 w 2540"/>
              <a:gd name="T9" fmla="*/ 541 h 2540"/>
              <a:gd name="T10" fmla="*/ 1999 w 2540"/>
              <a:gd name="T11" fmla="*/ 205 h 2540"/>
              <a:gd name="T12" fmla="*/ 1957 w 2540"/>
              <a:gd name="T13" fmla="*/ 197 h 2540"/>
              <a:gd name="T14" fmla="*/ 1818 w 2540"/>
              <a:gd name="T15" fmla="*/ 320 h 2540"/>
              <a:gd name="T16" fmla="*/ 1723 w 2540"/>
              <a:gd name="T17" fmla="*/ 271 h 2540"/>
              <a:gd name="T18" fmla="*/ 1589 w 2540"/>
              <a:gd name="T19" fmla="*/ 220 h 2540"/>
              <a:gd name="T20" fmla="*/ 1551 w 2540"/>
              <a:gd name="T21" fmla="*/ 46 h 2540"/>
              <a:gd name="T22" fmla="*/ 1528 w 2540"/>
              <a:gd name="T23" fmla="*/ 10 h 2540"/>
              <a:gd name="T24" fmla="*/ 1044 w 2540"/>
              <a:gd name="T25" fmla="*/ 0 h 2540"/>
              <a:gd name="T26" fmla="*/ 1012 w 2540"/>
              <a:gd name="T27" fmla="*/ 10 h 2540"/>
              <a:gd name="T28" fmla="*/ 987 w 2540"/>
              <a:gd name="T29" fmla="*/ 46 h 2540"/>
              <a:gd name="T30" fmla="*/ 951 w 2540"/>
              <a:gd name="T31" fmla="*/ 220 h 2540"/>
              <a:gd name="T32" fmla="*/ 817 w 2540"/>
              <a:gd name="T33" fmla="*/ 271 h 2540"/>
              <a:gd name="T34" fmla="*/ 616 w 2540"/>
              <a:gd name="T35" fmla="*/ 212 h 2540"/>
              <a:gd name="T36" fmla="*/ 587 w 2540"/>
              <a:gd name="T37" fmla="*/ 197 h 2540"/>
              <a:gd name="T38" fmla="*/ 543 w 2540"/>
              <a:gd name="T39" fmla="*/ 205 h 2540"/>
              <a:gd name="T40" fmla="*/ 209 w 2540"/>
              <a:gd name="T41" fmla="*/ 541 h 2540"/>
              <a:gd name="T42" fmla="*/ 200 w 2540"/>
              <a:gd name="T43" fmla="*/ 583 h 2540"/>
              <a:gd name="T44" fmla="*/ 322 w 2540"/>
              <a:gd name="T45" fmla="*/ 721 h 2540"/>
              <a:gd name="T46" fmla="*/ 273 w 2540"/>
              <a:gd name="T47" fmla="*/ 816 h 2540"/>
              <a:gd name="T48" fmla="*/ 222 w 2540"/>
              <a:gd name="T49" fmla="*/ 951 h 2540"/>
              <a:gd name="T50" fmla="*/ 46 w 2540"/>
              <a:gd name="T51" fmla="*/ 987 h 2540"/>
              <a:gd name="T52" fmla="*/ 10 w 2540"/>
              <a:gd name="T53" fmla="*/ 1012 h 2540"/>
              <a:gd name="T54" fmla="*/ 0 w 2540"/>
              <a:gd name="T55" fmla="*/ 1496 h 2540"/>
              <a:gd name="T56" fmla="*/ 10 w 2540"/>
              <a:gd name="T57" fmla="*/ 1528 h 2540"/>
              <a:gd name="T58" fmla="*/ 46 w 2540"/>
              <a:gd name="T59" fmla="*/ 1551 h 2540"/>
              <a:gd name="T60" fmla="*/ 222 w 2540"/>
              <a:gd name="T61" fmla="*/ 1587 h 2540"/>
              <a:gd name="T62" fmla="*/ 273 w 2540"/>
              <a:gd name="T63" fmla="*/ 1723 h 2540"/>
              <a:gd name="T64" fmla="*/ 214 w 2540"/>
              <a:gd name="T65" fmla="*/ 1926 h 2540"/>
              <a:gd name="T66" fmla="*/ 197 w 2540"/>
              <a:gd name="T67" fmla="*/ 1955 h 2540"/>
              <a:gd name="T68" fmla="*/ 205 w 2540"/>
              <a:gd name="T69" fmla="*/ 1999 h 2540"/>
              <a:gd name="T70" fmla="*/ 541 w 2540"/>
              <a:gd name="T71" fmla="*/ 2333 h 2540"/>
              <a:gd name="T72" fmla="*/ 583 w 2540"/>
              <a:gd name="T73" fmla="*/ 2342 h 2540"/>
              <a:gd name="T74" fmla="*/ 722 w 2540"/>
              <a:gd name="T75" fmla="*/ 2218 h 2540"/>
              <a:gd name="T76" fmla="*/ 817 w 2540"/>
              <a:gd name="T77" fmla="*/ 2267 h 2540"/>
              <a:gd name="T78" fmla="*/ 951 w 2540"/>
              <a:gd name="T79" fmla="*/ 2318 h 2540"/>
              <a:gd name="T80" fmla="*/ 987 w 2540"/>
              <a:gd name="T81" fmla="*/ 2493 h 2540"/>
              <a:gd name="T82" fmla="*/ 1012 w 2540"/>
              <a:gd name="T83" fmla="*/ 2530 h 2540"/>
              <a:gd name="T84" fmla="*/ 1496 w 2540"/>
              <a:gd name="T85" fmla="*/ 2540 h 2540"/>
              <a:gd name="T86" fmla="*/ 1528 w 2540"/>
              <a:gd name="T87" fmla="*/ 2530 h 2540"/>
              <a:gd name="T88" fmla="*/ 1551 w 2540"/>
              <a:gd name="T89" fmla="*/ 2493 h 2540"/>
              <a:gd name="T90" fmla="*/ 1589 w 2540"/>
              <a:gd name="T91" fmla="*/ 2318 h 2540"/>
              <a:gd name="T92" fmla="*/ 1723 w 2540"/>
              <a:gd name="T93" fmla="*/ 2267 h 2540"/>
              <a:gd name="T94" fmla="*/ 1928 w 2540"/>
              <a:gd name="T95" fmla="*/ 2326 h 2540"/>
              <a:gd name="T96" fmla="*/ 1958 w 2540"/>
              <a:gd name="T97" fmla="*/ 2342 h 2540"/>
              <a:gd name="T98" fmla="*/ 2001 w 2540"/>
              <a:gd name="T99" fmla="*/ 2333 h 2540"/>
              <a:gd name="T100" fmla="*/ 2337 w 2540"/>
              <a:gd name="T101" fmla="*/ 1999 h 2540"/>
              <a:gd name="T102" fmla="*/ 2345 w 2540"/>
              <a:gd name="T103" fmla="*/ 1955 h 2540"/>
              <a:gd name="T104" fmla="*/ 2220 w 2540"/>
              <a:gd name="T105" fmla="*/ 1816 h 2540"/>
              <a:gd name="T106" fmla="*/ 2269 w 2540"/>
              <a:gd name="T107" fmla="*/ 1721 h 2540"/>
              <a:gd name="T108" fmla="*/ 2318 w 2540"/>
              <a:gd name="T109" fmla="*/ 1587 h 2540"/>
              <a:gd name="T110" fmla="*/ 2493 w 2540"/>
              <a:gd name="T111" fmla="*/ 1551 h 2540"/>
              <a:gd name="T112" fmla="*/ 2530 w 2540"/>
              <a:gd name="T113" fmla="*/ 1528 h 2540"/>
              <a:gd name="T114" fmla="*/ 2540 w 2540"/>
              <a:gd name="T115" fmla="*/ 1044 h 2540"/>
              <a:gd name="T116" fmla="*/ 2530 w 2540"/>
              <a:gd name="T117" fmla="*/ 1012 h 2540"/>
              <a:gd name="T118" fmla="*/ 2493 w 2540"/>
              <a:gd name="T119" fmla="*/ 987 h 2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540" h="2540">
                <a:moveTo>
                  <a:pt x="2481" y="987"/>
                </a:moveTo>
                <a:lnTo>
                  <a:pt x="2328" y="987"/>
                </a:lnTo>
                <a:lnTo>
                  <a:pt x="2328" y="987"/>
                </a:lnTo>
                <a:lnTo>
                  <a:pt x="2318" y="951"/>
                </a:lnTo>
                <a:lnTo>
                  <a:pt x="2308" y="917"/>
                </a:lnTo>
                <a:lnTo>
                  <a:pt x="2296" y="883"/>
                </a:lnTo>
                <a:lnTo>
                  <a:pt x="2282" y="849"/>
                </a:lnTo>
                <a:lnTo>
                  <a:pt x="2269" y="816"/>
                </a:lnTo>
                <a:lnTo>
                  <a:pt x="2252" y="783"/>
                </a:lnTo>
                <a:lnTo>
                  <a:pt x="2236" y="753"/>
                </a:lnTo>
                <a:lnTo>
                  <a:pt x="2220" y="721"/>
                </a:lnTo>
                <a:lnTo>
                  <a:pt x="2326" y="614"/>
                </a:lnTo>
                <a:lnTo>
                  <a:pt x="2326" y="614"/>
                </a:lnTo>
                <a:lnTo>
                  <a:pt x="2333" y="604"/>
                </a:lnTo>
                <a:lnTo>
                  <a:pt x="2340" y="593"/>
                </a:lnTo>
                <a:lnTo>
                  <a:pt x="2342" y="583"/>
                </a:lnTo>
                <a:lnTo>
                  <a:pt x="2343" y="573"/>
                </a:lnTo>
                <a:lnTo>
                  <a:pt x="2342" y="561"/>
                </a:lnTo>
                <a:lnTo>
                  <a:pt x="2340" y="551"/>
                </a:lnTo>
                <a:lnTo>
                  <a:pt x="2333" y="541"/>
                </a:lnTo>
                <a:lnTo>
                  <a:pt x="2326" y="531"/>
                </a:lnTo>
                <a:lnTo>
                  <a:pt x="2008" y="212"/>
                </a:lnTo>
                <a:lnTo>
                  <a:pt x="2008" y="212"/>
                </a:lnTo>
                <a:lnTo>
                  <a:pt x="1999" y="205"/>
                </a:lnTo>
                <a:lnTo>
                  <a:pt x="1989" y="200"/>
                </a:lnTo>
                <a:lnTo>
                  <a:pt x="1979" y="197"/>
                </a:lnTo>
                <a:lnTo>
                  <a:pt x="1967" y="195"/>
                </a:lnTo>
                <a:lnTo>
                  <a:pt x="1957" y="197"/>
                </a:lnTo>
                <a:lnTo>
                  <a:pt x="1945" y="200"/>
                </a:lnTo>
                <a:lnTo>
                  <a:pt x="1935" y="205"/>
                </a:lnTo>
                <a:lnTo>
                  <a:pt x="1926" y="212"/>
                </a:lnTo>
                <a:lnTo>
                  <a:pt x="1818" y="320"/>
                </a:lnTo>
                <a:lnTo>
                  <a:pt x="1818" y="320"/>
                </a:lnTo>
                <a:lnTo>
                  <a:pt x="1787" y="304"/>
                </a:lnTo>
                <a:lnTo>
                  <a:pt x="1755" y="287"/>
                </a:lnTo>
                <a:lnTo>
                  <a:pt x="1723" y="271"/>
                </a:lnTo>
                <a:lnTo>
                  <a:pt x="1691" y="258"/>
                </a:lnTo>
                <a:lnTo>
                  <a:pt x="1657" y="244"/>
                </a:lnTo>
                <a:lnTo>
                  <a:pt x="1623" y="232"/>
                </a:lnTo>
                <a:lnTo>
                  <a:pt x="1589" y="220"/>
                </a:lnTo>
                <a:lnTo>
                  <a:pt x="1553" y="210"/>
                </a:lnTo>
                <a:lnTo>
                  <a:pt x="1553" y="58"/>
                </a:lnTo>
                <a:lnTo>
                  <a:pt x="1553" y="58"/>
                </a:lnTo>
                <a:lnTo>
                  <a:pt x="1551" y="46"/>
                </a:lnTo>
                <a:lnTo>
                  <a:pt x="1548" y="36"/>
                </a:lnTo>
                <a:lnTo>
                  <a:pt x="1543" y="25"/>
                </a:lnTo>
                <a:lnTo>
                  <a:pt x="1536" y="17"/>
                </a:lnTo>
                <a:lnTo>
                  <a:pt x="1528" y="10"/>
                </a:lnTo>
                <a:lnTo>
                  <a:pt x="1518" y="5"/>
                </a:lnTo>
                <a:lnTo>
                  <a:pt x="1506" y="2"/>
                </a:lnTo>
                <a:lnTo>
                  <a:pt x="1496" y="0"/>
                </a:lnTo>
                <a:lnTo>
                  <a:pt x="1044" y="0"/>
                </a:lnTo>
                <a:lnTo>
                  <a:pt x="1044" y="0"/>
                </a:lnTo>
                <a:lnTo>
                  <a:pt x="1033" y="2"/>
                </a:lnTo>
                <a:lnTo>
                  <a:pt x="1022" y="5"/>
                </a:lnTo>
                <a:lnTo>
                  <a:pt x="1012" y="10"/>
                </a:lnTo>
                <a:lnTo>
                  <a:pt x="1004" y="17"/>
                </a:lnTo>
                <a:lnTo>
                  <a:pt x="997" y="25"/>
                </a:lnTo>
                <a:lnTo>
                  <a:pt x="990" y="36"/>
                </a:lnTo>
                <a:lnTo>
                  <a:pt x="987" y="46"/>
                </a:lnTo>
                <a:lnTo>
                  <a:pt x="987" y="58"/>
                </a:lnTo>
                <a:lnTo>
                  <a:pt x="987" y="210"/>
                </a:lnTo>
                <a:lnTo>
                  <a:pt x="987" y="210"/>
                </a:lnTo>
                <a:lnTo>
                  <a:pt x="951" y="220"/>
                </a:lnTo>
                <a:lnTo>
                  <a:pt x="917" y="232"/>
                </a:lnTo>
                <a:lnTo>
                  <a:pt x="883" y="244"/>
                </a:lnTo>
                <a:lnTo>
                  <a:pt x="851" y="258"/>
                </a:lnTo>
                <a:lnTo>
                  <a:pt x="817" y="271"/>
                </a:lnTo>
                <a:lnTo>
                  <a:pt x="785" y="287"/>
                </a:lnTo>
                <a:lnTo>
                  <a:pt x="755" y="304"/>
                </a:lnTo>
                <a:lnTo>
                  <a:pt x="722" y="320"/>
                </a:lnTo>
                <a:lnTo>
                  <a:pt x="616" y="212"/>
                </a:lnTo>
                <a:lnTo>
                  <a:pt x="616" y="212"/>
                </a:lnTo>
                <a:lnTo>
                  <a:pt x="607" y="205"/>
                </a:lnTo>
                <a:lnTo>
                  <a:pt x="597" y="200"/>
                </a:lnTo>
                <a:lnTo>
                  <a:pt x="587" y="197"/>
                </a:lnTo>
                <a:lnTo>
                  <a:pt x="575" y="195"/>
                </a:lnTo>
                <a:lnTo>
                  <a:pt x="565" y="197"/>
                </a:lnTo>
                <a:lnTo>
                  <a:pt x="553" y="200"/>
                </a:lnTo>
                <a:lnTo>
                  <a:pt x="543" y="205"/>
                </a:lnTo>
                <a:lnTo>
                  <a:pt x="534" y="212"/>
                </a:lnTo>
                <a:lnTo>
                  <a:pt x="215" y="531"/>
                </a:lnTo>
                <a:lnTo>
                  <a:pt x="215" y="531"/>
                </a:lnTo>
                <a:lnTo>
                  <a:pt x="209" y="541"/>
                </a:lnTo>
                <a:lnTo>
                  <a:pt x="203" y="551"/>
                </a:lnTo>
                <a:lnTo>
                  <a:pt x="200" y="561"/>
                </a:lnTo>
                <a:lnTo>
                  <a:pt x="198" y="573"/>
                </a:lnTo>
                <a:lnTo>
                  <a:pt x="200" y="583"/>
                </a:lnTo>
                <a:lnTo>
                  <a:pt x="203" y="593"/>
                </a:lnTo>
                <a:lnTo>
                  <a:pt x="209" y="604"/>
                </a:lnTo>
                <a:lnTo>
                  <a:pt x="215" y="614"/>
                </a:lnTo>
                <a:lnTo>
                  <a:pt x="322" y="721"/>
                </a:lnTo>
                <a:lnTo>
                  <a:pt x="322" y="721"/>
                </a:lnTo>
                <a:lnTo>
                  <a:pt x="305" y="751"/>
                </a:lnTo>
                <a:lnTo>
                  <a:pt x="288" y="783"/>
                </a:lnTo>
                <a:lnTo>
                  <a:pt x="273" y="816"/>
                </a:lnTo>
                <a:lnTo>
                  <a:pt x="258" y="849"/>
                </a:lnTo>
                <a:lnTo>
                  <a:pt x="246" y="882"/>
                </a:lnTo>
                <a:lnTo>
                  <a:pt x="232" y="917"/>
                </a:lnTo>
                <a:lnTo>
                  <a:pt x="222" y="951"/>
                </a:lnTo>
                <a:lnTo>
                  <a:pt x="212" y="987"/>
                </a:lnTo>
                <a:lnTo>
                  <a:pt x="58" y="987"/>
                </a:lnTo>
                <a:lnTo>
                  <a:pt x="58" y="987"/>
                </a:lnTo>
                <a:lnTo>
                  <a:pt x="46" y="987"/>
                </a:lnTo>
                <a:lnTo>
                  <a:pt x="36" y="990"/>
                </a:lnTo>
                <a:lnTo>
                  <a:pt x="25" y="997"/>
                </a:lnTo>
                <a:lnTo>
                  <a:pt x="17" y="1004"/>
                </a:lnTo>
                <a:lnTo>
                  <a:pt x="10" y="1012"/>
                </a:lnTo>
                <a:lnTo>
                  <a:pt x="5" y="1022"/>
                </a:lnTo>
                <a:lnTo>
                  <a:pt x="2" y="1033"/>
                </a:lnTo>
                <a:lnTo>
                  <a:pt x="0" y="1044"/>
                </a:lnTo>
                <a:lnTo>
                  <a:pt x="0" y="1496"/>
                </a:lnTo>
                <a:lnTo>
                  <a:pt x="0" y="1496"/>
                </a:lnTo>
                <a:lnTo>
                  <a:pt x="2" y="1506"/>
                </a:lnTo>
                <a:lnTo>
                  <a:pt x="5" y="1518"/>
                </a:lnTo>
                <a:lnTo>
                  <a:pt x="10" y="1528"/>
                </a:lnTo>
                <a:lnTo>
                  <a:pt x="17" y="1536"/>
                </a:lnTo>
                <a:lnTo>
                  <a:pt x="25" y="1543"/>
                </a:lnTo>
                <a:lnTo>
                  <a:pt x="36" y="1548"/>
                </a:lnTo>
                <a:lnTo>
                  <a:pt x="46" y="1551"/>
                </a:lnTo>
                <a:lnTo>
                  <a:pt x="58" y="1553"/>
                </a:lnTo>
                <a:lnTo>
                  <a:pt x="212" y="1553"/>
                </a:lnTo>
                <a:lnTo>
                  <a:pt x="212" y="1553"/>
                </a:lnTo>
                <a:lnTo>
                  <a:pt x="222" y="1587"/>
                </a:lnTo>
                <a:lnTo>
                  <a:pt x="232" y="1623"/>
                </a:lnTo>
                <a:lnTo>
                  <a:pt x="246" y="1657"/>
                </a:lnTo>
                <a:lnTo>
                  <a:pt x="258" y="1689"/>
                </a:lnTo>
                <a:lnTo>
                  <a:pt x="273" y="1723"/>
                </a:lnTo>
                <a:lnTo>
                  <a:pt x="288" y="1755"/>
                </a:lnTo>
                <a:lnTo>
                  <a:pt x="305" y="1785"/>
                </a:lnTo>
                <a:lnTo>
                  <a:pt x="322" y="1818"/>
                </a:lnTo>
                <a:lnTo>
                  <a:pt x="214" y="1926"/>
                </a:lnTo>
                <a:lnTo>
                  <a:pt x="214" y="1926"/>
                </a:lnTo>
                <a:lnTo>
                  <a:pt x="205" y="1935"/>
                </a:lnTo>
                <a:lnTo>
                  <a:pt x="200" y="1945"/>
                </a:lnTo>
                <a:lnTo>
                  <a:pt x="197" y="1955"/>
                </a:lnTo>
                <a:lnTo>
                  <a:pt x="197" y="1967"/>
                </a:lnTo>
                <a:lnTo>
                  <a:pt x="197" y="1979"/>
                </a:lnTo>
                <a:lnTo>
                  <a:pt x="200" y="1989"/>
                </a:lnTo>
                <a:lnTo>
                  <a:pt x="205" y="1999"/>
                </a:lnTo>
                <a:lnTo>
                  <a:pt x="214" y="2008"/>
                </a:lnTo>
                <a:lnTo>
                  <a:pt x="531" y="2326"/>
                </a:lnTo>
                <a:lnTo>
                  <a:pt x="531" y="2326"/>
                </a:lnTo>
                <a:lnTo>
                  <a:pt x="541" y="2333"/>
                </a:lnTo>
                <a:lnTo>
                  <a:pt x="551" y="2340"/>
                </a:lnTo>
                <a:lnTo>
                  <a:pt x="561" y="2342"/>
                </a:lnTo>
                <a:lnTo>
                  <a:pt x="573" y="2343"/>
                </a:lnTo>
                <a:lnTo>
                  <a:pt x="583" y="2342"/>
                </a:lnTo>
                <a:lnTo>
                  <a:pt x="593" y="2340"/>
                </a:lnTo>
                <a:lnTo>
                  <a:pt x="604" y="2333"/>
                </a:lnTo>
                <a:lnTo>
                  <a:pt x="614" y="2326"/>
                </a:lnTo>
                <a:lnTo>
                  <a:pt x="722" y="2218"/>
                </a:lnTo>
                <a:lnTo>
                  <a:pt x="722" y="2218"/>
                </a:lnTo>
                <a:lnTo>
                  <a:pt x="753" y="2235"/>
                </a:lnTo>
                <a:lnTo>
                  <a:pt x="785" y="2252"/>
                </a:lnTo>
                <a:lnTo>
                  <a:pt x="817" y="2267"/>
                </a:lnTo>
                <a:lnTo>
                  <a:pt x="849" y="2281"/>
                </a:lnTo>
                <a:lnTo>
                  <a:pt x="883" y="2294"/>
                </a:lnTo>
                <a:lnTo>
                  <a:pt x="917" y="2306"/>
                </a:lnTo>
                <a:lnTo>
                  <a:pt x="951" y="2318"/>
                </a:lnTo>
                <a:lnTo>
                  <a:pt x="987" y="2326"/>
                </a:lnTo>
                <a:lnTo>
                  <a:pt x="987" y="2481"/>
                </a:lnTo>
                <a:lnTo>
                  <a:pt x="987" y="2481"/>
                </a:lnTo>
                <a:lnTo>
                  <a:pt x="987" y="2493"/>
                </a:lnTo>
                <a:lnTo>
                  <a:pt x="990" y="2504"/>
                </a:lnTo>
                <a:lnTo>
                  <a:pt x="997" y="2515"/>
                </a:lnTo>
                <a:lnTo>
                  <a:pt x="1004" y="2523"/>
                </a:lnTo>
                <a:lnTo>
                  <a:pt x="1012" y="2530"/>
                </a:lnTo>
                <a:lnTo>
                  <a:pt x="1022" y="2535"/>
                </a:lnTo>
                <a:lnTo>
                  <a:pt x="1033" y="2538"/>
                </a:lnTo>
                <a:lnTo>
                  <a:pt x="1044" y="2540"/>
                </a:lnTo>
                <a:lnTo>
                  <a:pt x="1496" y="2540"/>
                </a:lnTo>
                <a:lnTo>
                  <a:pt x="1496" y="2540"/>
                </a:lnTo>
                <a:lnTo>
                  <a:pt x="1506" y="2538"/>
                </a:lnTo>
                <a:lnTo>
                  <a:pt x="1518" y="2535"/>
                </a:lnTo>
                <a:lnTo>
                  <a:pt x="1528" y="2530"/>
                </a:lnTo>
                <a:lnTo>
                  <a:pt x="1536" y="2523"/>
                </a:lnTo>
                <a:lnTo>
                  <a:pt x="1543" y="2515"/>
                </a:lnTo>
                <a:lnTo>
                  <a:pt x="1548" y="2504"/>
                </a:lnTo>
                <a:lnTo>
                  <a:pt x="1551" y="2493"/>
                </a:lnTo>
                <a:lnTo>
                  <a:pt x="1553" y="2481"/>
                </a:lnTo>
                <a:lnTo>
                  <a:pt x="1553" y="2328"/>
                </a:lnTo>
                <a:lnTo>
                  <a:pt x="1553" y="2328"/>
                </a:lnTo>
                <a:lnTo>
                  <a:pt x="1589" y="2318"/>
                </a:lnTo>
                <a:lnTo>
                  <a:pt x="1623" y="2306"/>
                </a:lnTo>
                <a:lnTo>
                  <a:pt x="1657" y="2294"/>
                </a:lnTo>
                <a:lnTo>
                  <a:pt x="1691" y="2281"/>
                </a:lnTo>
                <a:lnTo>
                  <a:pt x="1723" y="2267"/>
                </a:lnTo>
                <a:lnTo>
                  <a:pt x="1757" y="2252"/>
                </a:lnTo>
                <a:lnTo>
                  <a:pt x="1787" y="2235"/>
                </a:lnTo>
                <a:lnTo>
                  <a:pt x="1819" y="2218"/>
                </a:lnTo>
                <a:lnTo>
                  <a:pt x="1928" y="2326"/>
                </a:lnTo>
                <a:lnTo>
                  <a:pt x="1928" y="2326"/>
                </a:lnTo>
                <a:lnTo>
                  <a:pt x="1938" y="2333"/>
                </a:lnTo>
                <a:lnTo>
                  <a:pt x="1948" y="2340"/>
                </a:lnTo>
                <a:lnTo>
                  <a:pt x="1958" y="2342"/>
                </a:lnTo>
                <a:lnTo>
                  <a:pt x="1970" y="2343"/>
                </a:lnTo>
                <a:lnTo>
                  <a:pt x="1980" y="2342"/>
                </a:lnTo>
                <a:lnTo>
                  <a:pt x="1991" y="2340"/>
                </a:lnTo>
                <a:lnTo>
                  <a:pt x="2001" y="2333"/>
                </a:lnTo>
                <a:lnTo>
                  <a:pt x="2011" y="2326"/>
                </a:lnTo>
                <a:lnTo>
                  <a:pt x="2330" y="2008"/>
                </a:lnTo>
                <a:lnTo>
                  <a:pt x="2330" y="2008"/>
                </a:lnTo>
                <a:lnTo>
                  <a:pt x="2337" y="1999"/>
                </a:lnTo>
                <a:lnTo>
                  <a:pt x="2342" y="1989"/>
                </a:lnTo>
                <a:lnTo>
                  <a:pt x="2345" y="1979"/>
                </a:lnTo>
                <a:lnTo>
                  <a:pt x="2347" y="1967"/>
                </a:lnTo>
                <a:lnTo>
                  <a:pt x="2345" y="1955"/>
                </a:lnTo>
                <a:lnTo>
                  <a:pt x="2342" y="1945"/>
                </a:lnTo>
                <a:lnTo>
                  <a:pt x="2337" y="1935"/>
                </a:lnTo>
                <a:lnTo>
                  <a:pt x="2330" y="1926"/>
                </a:lnTo>
                <a:lnTo>
                  <a:pt x="2220" y="1816"/>
                </a:lnTo>
                <a:lnTo>
                  <a:pt x="2220" y="1816"/>
                </a:lnTo>
                <a:lnTo>
                  <a:pt x="2236" y="1785"/>
                </a:lnTo>
                <a:lnTo>
                  <a:pt x="2253" y="1753"/>
                </a:lnTo>
                <a:lnTo>
                  <a:pt x="2269" y="1721"/>
                </a:lnTo>
                <a:lnTo>
                  <a:pt x="2282" y="1689"/>
                </a:lnTo>
                <a:lnTo>
                  <a:pt x="2296" y="1655"/>
                </a:lnTo>
                <a:lnTo>
                  <a:pt x="2308" y="1623"/>
                </a:lnTo>
                <a:lnTo>
                  <a:pt x="2318" y="1587"/>
                </a:lnTo>
                <a:lnTo>
                  <a:pt x="2328" y="1553"/>
                </a:lnTo>
                <a:lnTo>
                  <a:pt x="2481" y="1553"/>
                </a:lnTo>
                <a:lnTo>
                  <a:pt x="2481" y="1553"/>
                </a:lnTo>
                <a:lnTo>
                  <a:pt x="2493" y="1551"/>
                </a:lnTo>
                <a:lnTo>
                  <a:pt x="2504" y="1548"/>
                </a:lnTo>
                <a:lnTo>
                  <a:pt x="2515" y="1543"/>
                </a:lnTo>
                <a:lnTo>
                  <a:pt x="2523" y="1536"/>
                </a:lnTo>
                <a:lnTo>
                  <a:pt x="2530" y="1528"/>
                </a:lnTo>
                <a:lnTo>
                  <a:pt x="2535" y="1518"/>
                </a:lnTo>
                <a:lnTo>
                  <a:pt x="2538" y="1506"/>
                </a:lnTo>
                <a:lnTo>
                  <a:pt x="2540" y="1496"/>
                </a:lnTo>
                <a:lnTo>
                  <a:pt x="2540" y="1044"/>
                </a:lnTo>
                <a:lnTo>
                  <a:pt x="2540" y="1044"/>
                </a:lnTo>
                <a:lnTo>
                  <a:pt x="2538" y="1033"/>
                </a:lnTo>
                <a:lnTo>
                  <a:pt x="2535" y="1022"/>
                </a:lnTo>
                <a:lnTo>
                  <a:pt x="2530" y="1012"/>
                </a:lnTo>
                <a:lnTo>
                  <a:pt x="2523" y="1004"/>
                </a:lnTo>
                <a:lnTo>
                  <a:pt x="2515" y="997"/>
                </a:lnTo>
                <a:lnTo>
                  <a:pt x="2504" y="990"/>
                </a:lnTo>
                <a:lnTo>
                  <a:pt x="2493" y="987"/>
                </a:lnTo>
                <a:lnTo>
                  <a:pt x="2481" y="987"/>
                </a:lnTo>
                <a:lnTo>
                  <a:pt x="2481" y="987"/>
                </a:lnTo>
                <a:close/>
              </a:path>
            </a:pathLst>
          </a:custGeom>
          <a:solidFill>
            <a:srgbClr val="82171F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Down Arrow 10"/>
          <p:cNvSpPr/>
          <p:nvPr/>
        </p:nvSpPr>
        <p:spPr>
          <a:xfrm rot="14060995">
            <a:off x="2077451" y="2207526"/>
            <a:ext cx="604732" cy="301955"/>
          </a:xfrm>
          <a:prstGeom prst="downArrow">
            <a:avLst>
              <a:gd name="adj1" fmla="val 65081"/>
              <a:gd name="adj2" fmla="val 50000"/>
            </a:avLst>
          </a:prstGeom>
          <a:solidFill>
            <a:srgbClr val="82141E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62" name="Down Arrow 61"/>
          <p:cNvSpPr/>
          <p:nvPr/>
        </p:nvSpPr>
        <p:spPr>
          <a:xfrm rot="8613718">
            <a:off x="1858990" y="3643626"/>
            <a:ext cx="604732" cy="301955"/>
          </a:xfrm>
          <a:prstGeom prst="downArrow">
            <a:avLst>
              <a:gd name="adj1" fmla="val 65081"/>
              <a:gd name="adj2" fmla="val 50000"/>
            </a:avLst>
          </a:prstGeom>
          <a:solidFill>
            <a:srgbClr val="FFFFFF"/>
          </a:solidFill>
          <a:ln w="9525" cap="flat" cmpd="sng" algn="ctr">
            <a:solidFill>
              <a:srgbClr val="82141E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1. Solution selling – inputs and outputs  </a:t>
            </a:r>
            <a:endParaRPr lang="en-GB" sz="20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76169" y="1797562"/>
            <a:ext cx="702969" cy="27241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none" rtlCol="0">
            <a:spAutoFit/>
          </a:bodyPr>
          <a:lstStyle/>
          <a:p>
            <a:r>
              <a:rPr lang="en-GB" sz="1000" b="1" dirty="0" smtClean="0">
                <a:solidFill>
                  <a:schemeClr val="tx2"/>
                </a:solidFill>
              </a:rPr>
              <a:t>Outputs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78730" y="2099105"/>
            <a:ext cx="2105540" cy="46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Long-term strategic </a:t>
            </a:r>
            <a:r>
              <a:rPr lang="en-GB" sz="1000" dirty="0" smtClean="0"/>
              <a:t>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Profitable </a:t>
            </a:r>
            <a:r>
              <a:rPr lang="en-GB" sz="1000" dirty="0"/>
              <a:t>solutions with value pricing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72237" y="3913399"/>
            <a:ext cx="591413" cy="27241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none" rtlCol="0">
            <a:spAutoFit/>
          </a:bodyPr>
          <a:lstStyle/>
          <a:p>
            <a:r>
              <a:rPr lang="en-GB" sz="1000" b="1" dirty="0" smtClean="0">
                <a:solidFill>
                  <a:schemeClr val="tx2"/>
                </a:solidFill>
              </a:rPr>
              <a:t>Inputs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76169" y="4214942"/>
            <a:ext cx="2105540" cy="46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Previous designs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Pricing schemes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Supplier bench</a:t>
            </a:r>
          </a:p>
        </p:txBody>
      </p:sp>
      <p:sp>
        <p:nvSpPr>
          <p:cNvPr id="63" name="Freeform 62"/>
          <p:cNvSpPr/>
          <p:nvPr/>
        </p:nvSpPr>
        <p:spPr>
          <a:xfrm>
            <a:off x="2494283" y="2050571"/>
            <a:ext cx="2854331" cy="21225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3245" h="198407">
                <a:moveTo>
                  <a:pt x="0" y="198407"/>
                </a:moveTo>
                <a:lnTo>
                  <a:pt x="37531" y="0"/>
                </a:lnTo>
                <a:lnTo>
                  <a:pt x="733245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65" name="Freeform 64"/>
          <p:cNvSpPr/>
          <p:nvPr/>
        </p:nvSpPr>
        <p:spPr>
          <a:xfrm flipV="1">
            <a:off x="2281340" y="3892729"/>
            <a:ext cx="3067274" cy="27488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752552"/>
              <a:gd name="connsiteY0" fmla="*/ 256952 h 256952"/>
              <a:gd name="connsiteX1" fmla="*/ 56838 w 752552"/>
              <a:gd name="connsiteY1" fmla="*/ 0 h 256952"/>
              <a:gd name="connsiteX2" fmla="*/ 752552 w 752552"/>
              <a:gd name="connsiteY2" fmla="*/ 0 h 25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552" h="256952">
                <a:moveTo>
                  <a:pt x="0" y="256952"/>
                </a:moveTo>
                <a:lnTo>
                  <a:pt x="56838" y="0"/>
                </a:lnTo>
                <a:lnTo>
                  <a:pt x="752552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gray">
          <a:xfrm>
            <a:off x="845849" y="2601483"/>
            <a:ext cx="164843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1600" b="1" i="1" dirty="0" smtClean="0">
                <a:solidFill>
                  <a:prstClr val="white"/>
                </a:solidFill>
              </a:rPr>
              <a:t>Solution selling</a:t>
            </a:r>
          </a:p>
          <a:p>
            <a:r>
              <a:rPr lang="en-US" sz="1600" dirty="0">
                <a:solidFill>
                  <a:prstClr val="white"/>
                </a:solidFill>
              </a:rPr>
              <a:t>1</a:t>
            </a:r>
            <a:r>
              <a:rPr lang="en-US" sz="1600" dirty="0" smtClean="0">
                <a:solidFill>
                  <a:prstClr val="white"/>
                </a:solidFill>
              </a:rPr>
              <a:t>. Inputs and outputs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70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2a. Solution selling – what is it?</a:t>
            </a:r>
            <a:endParaRPr lang="en-GB" sz="2000" dirty="0">
              <a:latin typeface="+mj-lt"/>
            </a:endParaRP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gray">
          <a:xfrm>
            <a:off x="593725" y="3263069"/>
            <a:ext cx="164843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 smtClean="0">
                <a:solidFill>
                  <a:prstClr val="white"/>
                </a:solidFill>
              </a:rPr>
              <a:t>Solution selling</a:t>
            </a:r>
          </a:p>
          <a:p>
            <a:r>
              <a:rPr lang="en-US" sz="2000" dirty="0" smtClean="0">
                <a:solidFill>
                  <a:prstClr val="white"/>
                </a:solidFill>
              </a:rPr>
              <a:t>2. What is it?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44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1200" dirty="0"/>
              <a:t>Build long-term strategic relationships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Sell as early as possible into the </a:t>
            </a:r>
            <a:r>
              <a:rPr lang="en-US" sz="1200" dirty="0" smtClean="0"/>
              <a:t>customer’s development </a:t>
            </a:r>
            <a:r>
              <a:rPr lang="en-US" sz="1200" dirty="0"/>
              <a:t>cycle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Sell solutions, not products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Sell to strategic buyers, not </a:t>
            </a:r>
            <a:r>
              <a:rPr lang="en-US" dirty="0" smtClean="0"/>
              <a:t>to purchasing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sz="1200" dirty="0"/>
              <a:t>Select own </a:t>
            </a:r>
            <a:r>
              <a:rPr lang="en-US" sz="1200" dirty="0" smtClean="0"/>
              <a:t>tier-2 </a:t>
            </a:r>
            <a:r>
              <a:rPr lang="en-US" sz="1200" dirty="0"/>
              <a:t>suppliers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Design to concept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Control product definition and rapidly resolve design uncertainties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Select technologies to be used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Manage solution value proposition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Use previous designs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Develop financial profile of solution prior to </a:t>
            </a:r>
            <a:r>
              <a:rPr lang="en-US" sz="1200" dirty="0" smtClean="0"/>
              <a:t>being awarded the contract</a:t>
            </a:r>
            <a:endParaRPr lang="en-US" sz="1200" dirty="0"/>
          </a:p>
          <a:p>
            <a:pPr>
              <a:spcBef>
                <a:spcPts val="600"/>
              </a:spcBef>
            </a:pPr>
            <a:r>
              <a:rPr lang="en-US" sz="1200" dirty="0"/>
              <a:t>Manage program and customer to minimize number of design studies and design changes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Maximize control of performance qualification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Conduct tests</a:t>
            </a:r>
          </a:p>
          <a:p>
            <a:pPr lvl="1">
              <a:spcBef>
                <a:spcPts val="300"/>
              </a:spcBef>
            </a:pPr>
            <a:r>
              <a:rPr lang="en-US" dirty="0"/>
              <a:t>Set and control solution performance </a:t>
            </a:r>
            <a:r>
              <a:rPr lang="en-US" dirty="0" smtClean="0"/>
              <a:t>levels </a:t>
            </a:r>
          </a:p>
        </p:txBody>
      </p:sp>
      <p:sp>
        <p:nvSpPr>
          <p:cNvPr id="45" name="Freeform 44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56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2b. </a:t>
            </a:r>
            <a:r>
              <a:rPr lang="en-GB" sz="2000" dirty="0">
                <a:latin typeface="+mj-lt"/>
              </a:rPr>
              <a:t>Solution selling – </a:t>
            </a:r>
            <a:r>
              <a:rPr lang="en-GB" sz="2000" dirty="0" smtClean="0">
                <a:latin typeface="+mj-lt"/>
              </a:rPr>
              <a:t>why is it valuable?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93725" y="3197299"/>
            <a:ext cx="1524544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>
                <a:solidFill>
                  <a:prstClr val="white"/>
                </a:solidFill>
              </a:rPr>
              <a:t>Solution selling </a:t>
            </a:r>
            <a:endParaRPr lang="en-US" sz="2000" b="1" i="1" dirty="0" smtClean="0">
              <a:solidFill>
                <a:prstClr val="white"/>
              </a:solidFill>
            </a:endParaRPr>
          </a:p>
          <a:p>
            <a:r>
              <a:rPr lang="en-US" sz="2000" dirty="0" smtClean="0">
                <a:solidFill>
                  <a:prstClr val="white"/>
                </a:solidFill>
              </a:rPr>
              <a:t>2. Why is it valuable?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/>
              <a:t>Minimize risk for downward / commodity price spiral</a:t>
            </a:r>
          </a:p>
          <a:p>
            <a:r>
              <a:rPr lang="en-GB" sz="1200" dirty="0"/>
              <a:t>Maximize ability to influence or control specifications and targets</a:t>
            </a:r>
          </a:p>
          <a:p>
            <a:r>
              <a:rPr lang="en-GB" sz="1200" dirty="0"/>
              <a:t>Transform price-based sale to value-based sale</a:t>
            </a:r>
          </a:p>
          <a:p>
            <a:r>
              <a:rPr lang="en-GB" sz="1200" dirty="0"/>
              <a:t>Eliminate high-cost transactions and conflicts of forced partnerships</a:t>
            </a:r>
          </a:p>
          <a:p>
            <a:r>
              <a:rPr lang="en-GB" sz="1200" dirty="0"/>
              <a:t>Protect technology from competitors</a:t>
            </a:r>
          </a:p>
          <a:p>
            <a:r>
              <a:rPr lang="en-GB" sz="1200" dirty="0"/>
              <a:t>Reduce/eliminate investment in evaluation of design alternatives</a:t>
            </a:r>
          </a:p>
          <a:p>
            <a:r>
              <a:rPr lang="en-GB" sz="1200" dirty="0"/>
              <a:t>Reduce number and extent of changes over the development life-cycle</a:t>
            </a:r>
          </a:p>
          <a:p>
            <a:r>
              <a:rPr lang="en-GB" sz="1200" dirty="0"/>
              <a:t>Select profitable programs</a:t>
            </a:r>
          </a:p>
          <a:p>
            <a:r>
              <a:rPr lang="en-GB" sz="1200" dirty="0"/>
              <a:t>Manage program life-cycle economics from the </a:t>
            </a:r>
            <a:r>
              <a:rPr lang="en-GB" sz="1200" dirty="0" smtClean="0"/>
              <a:t>beginning</a:t>
            </a:r>
            <a:r>
              <a:rPr lang="en-US" sz="1200" dirty="0" smtClean="0"/>
              <a:t> </a:t>
            </a: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8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9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We are brought </a:t>
            </a:r>
            <a:r>
              <a:rPr lang="en-US" sz="1200" dirty="0"/>
              <a:t>into platform development at too late a stage to influence the value proposition of solutions</a:t>
            </a:r>
          </a:p>
          <a:p>
            <a:pPr lvl="1"/>
            <a:r>
              <a:rPr lang="en-US" dirty="0"/>
              <a:t>Limiting design flexibility</a:t>
            </a:r>
          </a:p>
          <a:p>
            <a:pPr lvl="1"/>
            <a:r>
              <a:rPr lang="en-US" dirty="0"/>
              <a:t>Constraining opportunities to sell expertise</a:t>
            </a:r>
          </a:p>
          <a:p>
            <a:pPr lvl="1"/>
            <a:r>
              <a:rPr lang="en-US" dirty="0"/>
              <a:t>Focusing attention on price</a:t>
            </a:r>
          </a:p>
          <a:p>
            <a:r>
              <a:rPr lang="en-US" sz="1200" dirty="0" smtClean="0"/>
              <a:t>We achieve </a:t>
            </a:r>
            <a:r>
              <a:rPr lang="en-US" sz="1200" dirty="0"/>
              <a:t>high levels of customer satisfaction primarily by acceding to every customer demand</a:t>
            </a:r>
          </a:p>
          <a:p>
            <a:r>
              <a:rPr lang="en-US" sz="1200" dirty="0"/>
              <a:t>Facing high costs, driven up mainly by customers’ design changes that whipsaw own product development</a:t>
            </a:r>
          </a:p>
          <a:p>
            <a:pPr lvl="1"/>
            <a:r>
              <a:rPr lang="en-US" dirty="0"/>
              <a:t>Unstable product definition  </a:t>
            </a:r>
          </a:p>
          <a:p>
            <a:pPr lvl="1"/>
            <a:r>
              <a:rPr lang="en-US" dirty="0"/>
              <a:t>Changes “under the covers” that are irrelevant for end customer</a:t>
            </a:r>
          </a:p>
          <a:p>
            <a:r>
              <a:rPr lang="en-US" sz="1200" dirty="0"/>
              <a:t>Customers often specify suppliers that generate incremental costs for both them and us</a:t>
            </a:r>
          </a:p>
          <a:p>
            <a:pPr lvl="1"/>
            <a:r>
              <a:rPr lang="en-US" dirty="0"/>
              <a:t>Requiring changes</a:t>
            </a:r>
          </a:p>
          <a:p>
            <a:pPr lvl="1"/>
            <a:r>
              <a:rPr lang="en-US" dirty="0"/>
              <a:t>Creating supply problems</a:t>
            </a:r>
          </a:p>
          <a:p>
            <a:pPr lvl="1"/>
            <a:r>
              <a:rPr lang="en-US" dirty="0"/>
              <a:t>Delivering components with quality problems</a:t>
            </a:r>
          </a:p>
          <a:p>
            <a:r>
              <a:rPr lang="en-US" sz="1200" dirty="0"/>
              <a:t>Customers require us to share technology or design responsibility, diminishing a source of </a:t>
            </a:r>
            <a:r>
              <a:rPr lang="en-US" sz="1200" dirty="0" smtClean="0"/>
              <a:t>advantage</a:t>
            </a:r>
            <a:endParaRPr lang="en-US" sz="12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2c. </a:t>
            </a:r>
            <a:r>
              <a:rPr lang="en-GB" sz="2000" dirty="0">
                <a:latin typeface="+mj-lt"/>
              </a:rPr>
              <a:t>Solution selling – </a:t>
            </a:r>
            <a:r>
              <a:rPr lang="en-GB" sz="2000" dirty="0" smtClean="0">
                <a:latin typeface="+mj-lt"/>
              </a:rPr>
              <a:t>how is it different from today?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93725" y="3043411"/>
            <a:ext cx="1524544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>
                <a:solidFill>
                  <a:prstClr val="white"/>
                </a:solidFill>
              </a:rPr>
              <a:t>Solution selling </a:t>
            </a:r>
            <a:endParaRPr lang="en-US" sz="2000" b="1" i="1" dirty="0" smtClean="0">
              <a:solidFill>
                <a:prstClr val="white"/>
              </a:solidFill>
            </a:endParaRPr>
          </a:p>
          <a:p>
            <a:r>
              <a:rPr lang="en-US" sz="2000" dirty="0" smtClean="0">
                <a:solidFill>
                  <a:prstClr val="white"/>
                </a:solidFill>
              </a:rPr>
              <a:t>2. </a:t>
            </a:r>
            <a:r>
              <a:rPr lang="en-GB" sz="2000" dirty="0">
                <a:solidFill>
                  <a:prstClr val="white"/>
                </a:solidFill>
              </a:rPr>
              <a:t>H</a:t>
            </a:r>
            <a:r>
              <a:rPr lang="en-GB" sz="2000" dirty="0" smtClean="0">
                <a:solidFill>
                  <a:prstClr val="white"/>
                </a:solidFill>
              </a:rPr>
              <a:t>ow is it different from today?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6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>
                <a:latin typeface="+mj-lt"/>
              </a:rPr>
              <a:t>3</a:t>
            </a:r>
            <a:r>
              <a:rPr lang="en-GB" sz="2000" dirty="0" smtClean="0">
                <a:latin typeface="+mj-lt"/>
              </a:rPr>
              <a:t>. Solution selling – what does it look like in action?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93725" y="3043411"/>
            <a:ext cx="1524544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>
                <a:solidFill>
                  <a:prstClr val="white"/>
                </a:solidFill>
              </a:rPr>
              <a:t>Solution selling </a:t>
            </a:r>
            <a:endParaRPr lang="en-US" sz="2000" b="1" i="1" dirty="0" smtClean="0">
              <a:solidFill>
                <a:prstClr val="white"/>
              </a:solidFill>
            </a:endParaRPr>
          </a:p>
          <a:p>
            <a:r>
              <a:rPr lang="en-US" sz="2000" dirty="0" smtClean="0">
                <a:solidFill>
                  <a:prstClr val="white"/>
                </a:solidFill>
              </a:rPr>
              <a:t>3.</a:t>
            </a:r>
            <a:r>
              <a:rPr lang="en-GB" sz="2000" dirty="0" smtClean="0">
                <a:solidFill>
                  <a:prstClr val="white"/>
                </a:solidFill>
              </a:rPr>
              <a:t> What does it look like in action?</a:t>
            </a:r>
            <a:r>
              <a:rPr lang="en-US" sz="2000" dirty="0" smtClean="0">
                <a:solidFill>
                  <a:prstClr val="white"/>
                </a:solidFill>
              </a:rPr>
              <a:t> 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Participate </a:t>
            </a:r>
            <a:r>
              <a:rPr lang="en-US" sz="1200" dirty="0"/>
              <a:t>in development team early, when overall concept is being worked out</a:t>
            </a:r>
          </a:p>
          <a:p>
            <a:pPr lvl="1"/>
            <a:r>
              <a:rPr lang="en-US" dirty="0"/>
              <a:t>Participate in development of concepts and environment</a:t>
            </a:r>
          </a:p>
          <a:p>
            <a:pPr lvl="1"/>
            <a:r>
              <a:rPr lang="en-US" dirty="0"/>
              <a:t>Jointly set targets for solutions and performance specifications  </a:t>
            </a:r>
          </a:p>
          <a:p>
            <a:r>
              <a:rPr lang="en-US" sz="1200" dirty="0"/>
              <a:t>Act as “black box” </a:t>
            </a:r>
            <a:r>
              <a:rPr lang="en-US" sz="1200" dirty="0" smtClean="0"/>
              <a:t>tier-1 </a:t>
            </a:r>
            <a:r>
              <a:rPr lang="en-US" sz="1200" dirty="0"/>
              <a:t>supplier based on own strategic relationships</a:t>
            </a:r>
          </a:p>
          <a:p>
            <a:pPr lvl="1"/>
            <a:r>
              <a:rPr lang="en-US" dirty="0"/>
              <a:t>Select own suppliers and manage them through strategic sourcing relationships</a:t>
            </a:r>
          </a:p>
          <a:p>
            <a:pPr lvl="1"/>
            <a:r>
              <a:rPr lang="en-US" dirty="0"/>
              <a:t>Manage own technology and know-how transfer with suppliers</a:t>
            </a:r>
          </a:p>
          <a:p>
            <a:r>
              <a:rPr lang="en-US" sz="1200" dirty="0"/>
              <a:t>Develop initial designs based on previous designs and own engineering capabilities</a:t>
            </a:r>
          </a:p>
          <a:p>
            <a:pPr lvl="1"/>
            <a:r>
              <a:rPr lang="en-US" dirty="0"/>
              <a:t>Develop features of solutions based on </a:t>
            </a:r>
            <a:r>
              <a:rPr lang="en-US" dirty="0" smtClean="0"/>
              <a:t>end-market </a:t>
            </a:r>
            <a:r>
              <a:rPr lang="en-US" dirty="0"/>
              <a:t>understanding</a:t>
            </a:r>
          </a:p>
          <a:p>
            <a:pPr lvl="1"/>
            <a:r>
              <a:rPr lang="en-US" dirty="0"/>
              <a:t>Configure standard subsystems</a:t>
            </a:r>
          </a:p>
          <a:p>
            <a:r>
              <a:rPr lang="en-US" sz="1200" dirty="0"/>
              <a:t>Negotiate changes made by customers and manage their impact on development schedule and cost</a:t>
            </a:r>
          </a:p>
          <a:p>
            <a:pPr lvl="1"/>
            <a:r>
              <a:rPr lang="en-US" dirty="0"/>
              <a:t>Negotiate non-value-added changes away</a:t>
            </a:r>
          </a:p>
          <a:p>
            <a:pPr lvl="1"/>
            <a:r>
              <a:rPr lang="en-US" dirty="0"/>
              <a:t>Batch necessary changes and “cost</a:t>
            </a:r>
            <a:r>
              <a:rPr lang="en-US" dirty="0" smtClean="0"/>
              <a:t>” them </a:t>
            </a:r>
            <a:endParaRPr lang="en-US" dirty="0"/>
          </a:p>
          <a:p>
            <a:r>
              <a:rPr lang="en-US" sz="1200" dirty="0"/>
              <a:t>Manage program schedule to customer’s and own milestones and </a:t>
            </a:r>
            <a:r>
              <a:rPr lang="en-US" sz="1200" dirty="0" smtClean="0"/>
              <a:t>deliverables </a:t>
            </a: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45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5359853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5482278" y="1232137"/>
            <a:ext cx="2844906" cy="4625763"/>
            <a:chOff x="5729682" y="1593851"/>
            <a:chExt cx="2752626" cy="4475717"/>
          </a:xfrm>
        </p:grpSpPr>
        <p:sp>
          <p:nvSpPr>
            <p:cNvPr id="17" name="Circular Arrow 16"/>
            <p:cNvSpPr/>
            <p:nvPr/>
          </p:nvSpPr>
          <p:spPr>
            <a:xfrm>
              <a:off x="6328026" y="1593851"/>
              <a:ext cx="2154282" cy="2154611"/>
            </a:xfrm>
            <a:prstGeom prst="circularArrow">
              <a:avLst>
                <a:gd name="adj1" fmla="val 10980"/>
                <a:gd name="adj2" fmla="val 1142322"/>
                <a:gd name="adj3" fmla="val 4500000"/>
                <a:gd name="adj4" fmla="val 10800000"/>
                <a:gd name="adj5" fmla="val 12500"/>
              </a:avLst>
            </a:prstGeom>
            <a:solidFill>
              <a:schemeClr val="tx2"/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Shape 17"/>
            <p:cNvSpPr/>
            <p:nvPr/>
          </p:nvSpPr>
          <p:spPr>
            <a:xfrm>
              <a:off x="5729682" y="2831833"/>
              <a:ext cx="2154282" cy="2154611"/>
            </a:xfrm>
            <a:prstGeom prst="leftCircularArrow">
              <a:avLst>
                <a:gd name="adj1" fmla="val 10980"/>
                <a:gd name="adj2" fmla="val 1142322"/>
                <a:gd name="adj3" fmla="val 6300000"/>
                <a:gd name="adj4" fmla="val 18900000"/>
                <a:gd name="adj5" fmla="val 12500"/>
              </a:avLst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Block Arc 18"/>
            <p:cNvSpPr/>
            <p:nvPr/>
          </p:nvSpPr>
          <p:spPr>
            <a:xfrm>
              <a:off x="6481354" y="4217964"/>
              <a:ext cx="1850862" cy="1851604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chemeClr val="bg1">
                <a:lumMod val="95000"/>
              </a:schemeClr>
            </a:solidFill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82" y="1398672"/>
            <a:ext cx="1909606" cy="2037804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US" sz="2000" dirty="0" smtClean="0">
                <a:latin typeface="+mj-lt"/>
              </a:rPr>
              <a:t>Introduction – About “peeling the onion”</a:t>
            </a:r>
            <a:endParaRPr lang="en-US" sz="2000" dirty="0"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892" y="1375619"/>
            <a:ext cx="4736091" cy="4487863"/>
          </a:xfrm>
        </p:spPr>
        <p:txBody>
          <a:bodyPr/>
          <a:lstStyle/>
          <a:p>
            <a:pPr>
              <a:spcBef>
                <a:spcPts val="700"/>
              </a:spcBef>
            </a:pPr>
            <a:r>
              <a:rPr lang="en-US" sz="1300" dirty="0" smtClean="0"/>
              <a:t>In many companies, capability-building activities are not aligned with the enterprise’s strategic intent.</a:t>
            </a:r>
            <a:r>
              <a:rPr lang="en-US" sz="1300" dirty="0"/>
              <a:t> This lack of connection between strategy and execution </a:t>
            </a:r>
            <a:r>
              <a:rPr lang="en-US" sz="1300" dirty="0" smtClean="0"/>
              <a:t>stems in </a:t>
            </a:r>
            <a:r>
              <a:rPr lang="en-US" sz="1300" dirty="0"/>
              <a:t>part from the ingrained habit of not taking strategic issues </a:t>
            </a:r>
            <a:r>
              <a:rPr lang="en-US" sz="1300" dirty="0" smtClean="0"/>
              <a:t>into account </a:t>
            </a:r>
            <a:r>
              <a:rPr lang="en-US" sz="1300" dirty="0"/>
              <a:t>when planning new </a:t>
            </a:r>
            <a:r>
              <a:rPr lang="en-US" sz="1300" dirty="0" smtClean="0"/>
              <a:t>implementations.</a:t>
            </a:r>
            <a:endParaRPr lang="en-US" sz="1300" dirty="0"/>
          </a:p>
          <a:p>
            <a:pPr>
              <a:spcBef>
                <a:spcPts val="700"/>
              </a:spcBef>
            </a:pPr>
            <a:r>
              <a:rPr lang="en-US" sz="1300" dirty="0"/>
              <a:t>Companies that make their strategy work, however, translate the strategic into the everyday. They build and connect the cross-functional capabilities that deliver their strategic </a:t>
            </a:r>
            <a:r>
              <a:rPr lang="en-US" sz="1300" dirty="0" smtClean="0"/>
              <a:t>intent.</a:t>
            </a:r>
          </a:p>
          <a:p>
            <a:pPr>
              <a:spcBef>
                <a:spcPts val="700"/>
              </a:spcBef>
            </a:pPr>
            <a:r>
              <a:rPr lang="en-US" sz="1300" dirty="0"/>
              <a:t>In order to build these capabilities, </a:t>
            </a:r>
            <a:r>
              <a:rPr lang="en-US" sz="1300" dirty="0" smtClean="0"/>
              <a:t>many of them go </a:t>
            </a:r>
            <a:r>
              <a:rPr lang="en-US" sz="1300" dirty="0"/>
              <a:t>through a three-step process: they create a blueprint that defines their most distinctive capabilities; they build and refine them; and then bring them to scale across their </a:t>
            </a:r>
            <a:r>
              <a:rPr lang="en-US" sz="1300" dirty="0" smtClean="0"/>
              <a:t>enterprise.</a:t>
            </a:r>
            <a:endParaRPr lang="en-US" sz="1300" dirty="0"/>
          </a:p>
          <a:p>
            <a:pPr>
              <a:spcBef>
                <a:spcPts val="700"/>
              </a:spcBef>
            </a:pPr>
            <a:r>
              <a:rPr lang="en-US" sz="1300" dirty="0"/>
              <a:t>The first step is an intensive, deductive analysis of the capabilities needed to make their value proposition work. We call this process “peeling the onion.” It results in a detailed design </a:t>
            </a:r>
            <a:r>
              <a:rPr lang="en-US" sz="1300" dirty="0" smtClean="0"/>
              <a:t>of </a:t>
            </a:r>
            <a:r>
              <a:rPr lang="en-US" sz="1300" dirty="0"/>
              <a:t>the capabilities system that explains how and why it will deliver the promised </a:t>
            </a:r>
            <a:r>
              <a:rPr lang="en-US" sz="1300" dirty="0" smtClean="0"/>
              <a:t>value.</a:t>
            </a:r>
          </a:p>
          <a:p>
            <a:pPr>
              <a:spcBef>
                <a:spcPts val="700"/>
              </a:spcBef>
            </a:pPr>
            <a:r>
              <a:rPr lang="en-US" sz="1300" dirty="0"/>
              <a:t>The following pages contain templates that lead users through the key questions they need to answer </a:t>
            </a:r>
            <a:r>
              <a:rPr lang="en-US" sz="1300" dirty="0" smtClean="0"/>
              <a:t>to ensure </a:t>
            </a:r>
            <a:r>
              <a:rPr lang="en-US" sz="1300" dirty="0"/>
              <a:t>that </a:t>
            </a:r>
            <a:r>
              <a:rPr lang="en-US" sz="1300" dirty="0" smtClean="0"/>
              <a:t>the capabilities system they </a:t>
            </a:r>
            <a:r>
              <a:rPr lang="en-US" sz="1300" dirty="0"/>
              <a:t>design will enable their strategy. In the second half of the document, we have included an example of what those templates could look like when filled in – the content, of course, if highly specific to a given </a:t>
            </a:r>
            <a:r>
              <a:rPr lang="en-US" sz="1300" dirty="0" smtClean="0"/>
              <a:t>company.</a:t>
            </a:r>
            <a:endParaRPr lang="en-US" sz="1300" dirty="0"/>
          </a:p>
          <a:p>
            <a:pPr>
              <a:spcBef>
                <a:spcPts val="700"/>
              </a:spcBef>
            </a:pPr>
            <a:endParaRPr lang="en-US" sz="1300" dirty="0"/>
          </a:p>
        </p:txBody>
      </p:sp>
      <p:sp>
        <p:nvSpPr>
          <p:cNvPr id="12" name="Rectangle 11"/>
          <p:cNvSpPr/>
          <p:nvPr/>
        </p:nvSpPr>
        <p:spPr>
          <a:xfrm>
            <a:off x="6699376" y="2082087"/>
            <a:ext cx="1090718" cy="3875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10" tIns="16510" rIns="16510" bIns="16510" numCol="1" spcCol="1270" anchor="ctr" anchorCtr="0">
            <a:noAutofit/>
          </a:bodyPr>
          <a:lstStyle/>
          <a:p>
            <a:pPr lvl="0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b="1" dirty="0" smtClean="0">
                <a:solidFill>
                  <a:schemeClr val="tx2"/>
                </a:solidFill>
              </a:rPr>
              <a:t>create </a:t>
            </a:r>
            <a:r>
              <a:rPr lang="en-GB" sz="1000" b="1" dirty="0">
                <a:solidFill>
                  <a:schemeClr val="tx2"/>
                </a:solidFill>
              </a:rPr>
              <a:t>a blueprint </a:t>
            </a:r>
            <a:r>
              <a:rPr lang="en-GB" sz="1000" b="1" dirty="0" smtClean="0">
                <a:solidFill>
                  <a:schemeClr val="tx2"/>
                </a:solidFill>
              </a:rPr>
              <a:t>defining the most </a:t>
            </a:r>
            <a:r>
              <a:rPr lang="en-GB" sz="1000" b="1" dirty="0">
                <a:solidFill>
                  <a:schemeClr val="tx2"/>
                </a:solidFill>
              </a:rPr>
              <a:t>distinctive capabilities</a:t>
            </a:r>
            <a:endParaRPr lang="en-US" sz="1000" b="1" kern="1200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28829" y="3447083"/>
            <a:ext cx="1006106" cy="3875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10" tIns="16510" rIns="16510" bIns="16510" numCol="1" spcCol="1270" anchor="ctr" anchorCtr="0">
            <a:noAutofit/>
          </a:bodyPr>
          <a:lstStyle/>
          <a:p>
            <a:pPr lvl="0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b="1" dirty="0" smtClean="0">
                <a:solidFill>
                  <a:schemeClr val="tx2"/>
                </a:solidFill>
              </a:rPr>
              <a:t>build </a:t>
            </a:r>
            <a:r>
              <a:rPr lang="en-GB" sz="1000" b="1" dirty="0">
                <a:solidFill>
                  <a:schemeClr val="tx2"/>
                </a:solidFill>
              </a:rPr>
              <a:t>and refine </a:t>
            </a:r>
            <a:r>
              <a:rPr lang="en-GB" sz="1000" b="1" dirty="0" smtClean="0">
                <a:solidFill>
                  <a:schemeClr val="tx2"/>
                </a:solidFill>
              </a:rPr>
              <a:t>capabilities</a:t>
            </a:r>
            <a:endParaRPr lang="en-US" sz="1000" b="1" kern="1200" dirty="0">
              <a:solidFill>
                <a:schemeClr val="tx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60859" y="4765765"/>
            <a:ext cx="1223105" cy="3875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10" tIns="16510" rIns="16510" bIns="16510" numCol="1" spcCol="1270" anchor="ctr" anchorCtr="0">
            <a:noAutofit/>
          </a:bodyPr>
          <a:lstStyle/>
          <a:p>
            <a:pPr lvl="0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b="1" dirty="0" smtClean="0">
                <a:solidFill>
                  <a:schemeClr val="tx2"/>
                </a:solidFill>
              </a:rPr>
              <a:t>bring capabilities to </a:t>
            </a:r>
            <a:r>
              <a:rPr lang="en-GB" sz="1000" b="1" dirty="0">
                <a:solidFill>
                  <a:schemeClr val="tx2"/>
                </a:solidFill>
              </a:rPr>
              <a:t>scale across their enterprise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3216" y="6165995"/>
            <a:ext cx="810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smtClean="0"/>
              <a:t>Note: </a:t>
            </a:r>
            <a:r>
              <a:rPr lang="en-US" sz="800" dirty="0" smtClean="0"/>
              <a:t>A </a:t>
            </a:r>
            <a:r>
              <a:rPr lang="en-US" sz="800" dirty="0"/>
              <a:t>capability is the combination of people, organizations, processes, systems, tools and knowledge focused on delivering an </a:t>
            </a:r>
            <a:r>
              <a:rPr lang="en-US" sz="800" dirty="0" smtClean="0"/>
              <a:t>outcome.</a:t>
            </a:r>
          </a:p>
          <a:p>
            <a:r>
              <a:rPr lang="en-US" sz="800" dirty="0" smtClean="0"/>
              <a:t>A capabilities system is </a:t>
            </a:r>
            <a:r>
              <a:rPr lang="en-US" sz="800" dirty="0"/>
              <a:t>the </a:t>
            </a:r>
            <a:r>
              <a:rPr lang="en-US" sz="800" dirty="0" smtClean="0"/>
              <a:t>combination </a:t>
            </a:r>
            <a:r>
              <a:rPr lang="en-US" sz="800" dirty="0"/>
              <a:t>of three to six mutually reinforcing capabilities that distinguish a company and </a:t>
            </a:r>
            <a:r>
              <a:rPr lang="en-US" sz="800" dirty="0" smtClean="0"/>
              <a:t>together </a:t>
            </a:r>
            <a:r>
              <a:rPr lang="en-US" sz="800" dirty="0"/>
              <a:t>allow it to create value in its chosen </a:t>
            </a:r>
            <a:r>
              <a:rPr lang="en-US" sz="800" dirty="0" smtClean="0"/>
              <a:t>market.</a:t>
            </a:r>
            <a:endParaRPr lang="en-US" sz="800" dirty="0"/>
          </a:p>
          <a:p>
            <a:endParaRPr lang="de-DE" sz="800" dirty="0" err="1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36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Placeholder 18"/>
          <p:cNvSpPr txBox="1">
            <a:spLocks/>
          </p:cNvSpPr>
          <p:nvPr/>
        </p:nvSpPr>
        <p:spPr>
          <a:xfrm>
            <a:off x="5533676" y="1596943"/>
            <a:ext cx="3014941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Knowledge, skills and behaviors</a:t>
            </a:r>
          </a:p>
        </p:txBody>
      </p:sp>
      <p:sp>
        <p:nvSpPr>
          <p:cNvPr id="18" name="Content Placeholder 11"/>
          <p:cNvSpPr txBox="1">
            <a:spLocks/>
          </p:cNvSpPr>
          <p:nvPr/>
        </p:nvSpPr>
        <p:spPr>
          <a:xfrm>
            <a:off x="5445994" y="1981201"/>
            <a:ext cx="3014941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defPPr>
              <a:defRPr lang="en-US"/>
            </a:defPPr>
            <a:lvl1pPr marL="179388" indent="-1793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78000" indent="-1800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/>
            </a:lvl2pPr>
            <a:lvl3pPr marL="55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/>
            </a:lvl3pPr>
            <a:lvl4pPr marL="73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/>
            </a:lvl4pPr>
            <a:lvl5pPr marL="73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/>
            </a:lvl5pPr>
            <a:lvl6pPr marL="717550" indent="-179388">
              <a:spcBef>
                <a:spcPct val="20000"/>
              </a:spcBef>
              <a:buFont typeface="Arial" panose="020B0604020202020204" pitchFamily="34" charset="0"/>
              <a:buChar char="–"/>
              <a:defRPr sz="1600"/>
            </a:lvl6pPr>
            <a:lvl7pPr marL="717550" indent="-179388">
              <a:spcBef>
                <a:spcPct val="20000"/>
              </a:spcBef>
              <a:buFont typeface="Arial" panose="020B0604020202020204" pitchFamily="34" charset="0"/>
              <a:buChar char="–"/>
              <a:defRPr sz="16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GB" dirty="0"/>
              <a:t>Structuring mutually beneficial relationships with customers </a:t>
            </a:r>
          </a:p>
          <a:p>
            <a:r>
              <a:rPr lang="en-GB" dirty="0" smtClean="0"/>
              <a:t>Balancing customers</a:t>
            </a:r>
            <a:r>
              <a:rPr lang="en-GB" dirty="0"/>
              <a:t>’ desire for exclusivity with own need to leverage scale in design</a:t>
            </a:r>
          </a:p>
          <a:p>
            <a:r>
              <a:rPr lang="en-GB" dirty="0" smtClean="0"/>
              <a:t>Sourcing strategically</a:t>
            </a:r>
            <a:endParaRPr lang="en-GB" dirty="0"/>
          </a:p>
          <a:p>
            <a:r>
              <a:rPr lang="en-GB" dirty="0"/>
              <a:t>Making performance trade-offs  </a:t>
            </a:r>
          </a:p>
          <a:p>
            <a:r>
              <a:rPr lang="en-GB" dirty="0" smtClean="0"/>
              <a:t>Calculating </a:t>
            </a:r>
            <a:r>
              <a:rPr lang="en-GB" dirty="0"/>
              <a:t>performance specification tolerances</a:t>
            </a:r>
          </a:p>
          <a:p>
            <a:r>
              <a:rPr lang="en-GB" dirty="0"/>
              <a:t>Processing and managing warranty claims</a:t>
            </a:r>
          </a:p>
          <a:p>
            <a:r>
              <a:rPr lang="en-GB" dirty="0"/>
              <a:t>Managing responsibilities associated with product liability </a:t>
            </a:r>
            <a:r>
              <a:rPr lang="en-GB" dirty="0" smtClean="0"/>
              <a:t>(due </a:t>
            </a:r>
            <a:r>
              <a:rPr lang="en-GB" dirty="0"/>
              <a:t>diligence, legal precedents, financial reserves)</a:t>
            </a:r>
          </a:p>
        </p:txBody>
      </p:sp>
      <p:sp>
        <p:nvSpPr>
          <p:cNvPr id="33" name="Text Placeholder 18"/>
          <p:cNvSpPr txBox="1">
            <a:spLocks/>
          </p:cNvSpPr>
          <p:nvPr/>
        </p:nvSpPr>
        <p:spPr>
          <a:xfrm>
            <a:off x="5533676" y="3918232"/>
            <a:ext cx="3014941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Organization</a:t>
            </a:r>
          </a:p>
        </p:txBody>
      </p:sp>
      <p:sp>
        <p:nvSpPr>
          <p:cNvPr id="34" name="Content Placeholder 11"/>
          <p:cNvSpPr txBox="1">
            <a:spLocks/>
          </p:cNvSpPr>
          <p:nvPr/>
        </p:nvSpPr>
        <p:spPr>
          <a:xfrm>
            <a:off x="5445994" y="4302490"/>
            <a:ext cx="3014941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Upgrading of key account managers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Increased roles and responsibilities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Linking of incentives to account profitability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Strengthening of support functions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Legal/IP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Financial </a:t>
            </a:r>
            <a:r>
              <a:rPr lang="en-US" sz="1000" dirty="0" smtClean="0"/>
              <a:t>modeling</a:t>
            </a:r>
            <a:endParaRPr lang="en-US" sz="1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Quality </a:t>
            </a:r>
            <a:r>
              <a:rPr lang="en-US" sz="1000" dirty="0" smtClean="0"/>
              <a:t>management</a:t>
            </a:r>
            <a:endParaRPr lang="en-US" sz="1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dirty="0"/>
              <a:t>Hiring of product data managers</a:t>
            </a:r>
          </a:p>
        </p:txBody>
      </p:sp>
      <p:sp>
        <p:nvSpPr>
          <p:cNvPr id="35" name="Text Placeholder 18"/>
          <p:cNvSpPr txBox="1">
            <a:spLocks/>
          </p:cNvSpPr>
          <p:nvPr/>
        </p:nvSpPr>
        <p:spPr>
          <a:xfrm>
            <a:off x="613378" y="1596943"/>
            <a:ext cx="3047049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Processes</a:t>
            </a:r>
          </a:p>
        </p:txBody>
      </p:sp>
      <p:sp>
        <p:nvSpPr>
          <p:cNvPr id="36" name="Content Placeholder 11"/>
          <p:cNvSpPr txBox="1">
            <a:spLocks/>
          </p:cNvSpPr>
          <p:nvPr/>
        </p:nvSpPr>
        <p:spPr>
          <a:xfrm>
            <a:off x="525696" y="1981201"/>
            <a:ext cx="3194534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Long-term strategic relationship </a:t>
            </a:r>
            <a:r>
              <a:rPr lang="en-GB" sz="1000" dirty="0" err="1"/>
              <a:t>mgmt</a:t>
            </a:r>
            <a:r>
              <a:rPr lang="en-GB" sz="1000" dirty="0"/>
              <a:t> with customers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Strategic sourcing relationship </a:t>
            </a:r>
            <a:r>
              <a:rPr lang="en-GB" sz="1000" dirty="0" err="1"/>
              <a:t>mgmt</a:t>
            </a:r>
            <a:r>
              <a:rPr lang="en-GB" sz="1000" dirty="0"/>
              <a:t> with suppliers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Relationship </a:t>
            </a:r>
            <a:r>
              <a:rPr lang="en-GB" sz="1000" dirty="0" err="1"/>
              <a:t>mgmt</a:t>
            </a:r>
            <a:r>
              <a:rPr lang="en-GB" sz="1000" dirty="0"/>
              <a:t> with customers’ development teams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Development of product targets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Development and </a:t>
            </a:r>
            <a:r>
              <a:rPr lang="en-GB" sz="1000" dirty="0" err="1"/>
              <a:t>mgmt</a:t>
            </a:r>
            <a:r>
              <a:rPr lang="en-GB" sz="1000" dirty="0"/>
              <a:t> of product specifications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Program/project </a:t>
            </a:r>
            <a:r>
              <a:rPr lang="en-GB" sz="1000" dirty="0" err="1"/>
              <a:t>mgmt</a:t>
            </a:r>
            <a:r>
              <a:rPr lang="en-GB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Engineering change </a:t>
            </a:r>
            <a:r>
              <a:rPr lang="en-GB" sz="1000" dirty="0" err="1"/>
              <a:t>mgmt</a:t>
            </a:r>
            <a:r>
              <a:rPr lang="en-GB" sz="10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Evaluation of design performance (quality tracking)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000" dirty="0"/>
              <a:t>Warranty and product liability </a:t>
            </a:r>
            <a:r>
              <a:rPr lang="en-GB" sz="1000" dirty="0" err="1" smtClean="0"/>
              <a:t>mgmt</a:t>
            </a:r>
            <a:endParaRPr lang="en-GB" sz="1000" dirty="0"/>
          </a:p>
        </p:txBody>
      </p:sp>
      <p:sp>
        <p:nvSpPr>
          <p:cNvPr id="37" name="Text Placeholder 18"/>
          <p:cNvSpPr txBox="1">
            <a:spLocks/>
          </p:cNvSpPr>
          <p:nvPr/>
        </p:nvSpPr>
        <p:spPr>
          <a:xfrm>
            <a:off x="613378" y="3918232"/>
            <a:ext cx="3047049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Tools and systems</a:t>
            </a:r>
          </a:p>
        </p:txBody>
      </p:sp>
      <p:sp>
        <p:nvSpPr>
          <p:cNvPr id="38" name="Content Placeholder 11"/>
          <p:cNvSpPr txBox="1">
            <a:spLocks/>
          </p:cNvSpPr>
          <p:nvPr/>
        </p:nvSpPr>
        <p:spPr>
          <a:xfrm>
            <a:off x="525696" y="4302490"/>
            <a:ext cx="3194534" cy="1779223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defPPr>
              <a:defRPr lang="en-US"/>
            </a:defPPr>
            <a:lvl1pPr marL="179388" indent="-1793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78000" indent="-1800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/>
            </a:lvl2pPr>
            <a:lvl3pPr marL="55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/>
            </a:lvl3pPr>
            <a:lvl4pPr marL="73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/>
            </a:lvl4pPr>
            <a:lvl5pPr marL="738000" indent="-17938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/>
            </a:lvl5pPr>
            <a:lvl6pPr marL="717550" indent="-179388">
              <a:spcBef>
                <a:spcPct val="20000"/>
              </a:spcBef>
              <a:buFont typeface="Arial" panose="020B0604020202020204" pitchFamily="34" charset="0"/>
              <a:buChar char="–"/>
              <a:defRPr sz="1600"/>
            </a:lvl6pPr>
            <a:lvl7pPr marL="717550" indent="-179388">
              <a:spcBef>
                <a:spcPct val="20000"/>
              </a:spcBef>
              <a:buFont typeface="Arial" panose="020B0604020202020204" pitchFamily="34" charset="0"/>
              <a:buChar char="–"/>
              <a:defRPr sz="16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/>
              <a:t>Detailed program </a:t>
            </a:r>
            <a:r>
              <a:rPr lang="en-US" dirty="0" err="1"/>
              <a:t>mgmt</a:t>
            </a:r>
            <a:r>
              <a:rPr lang="en-US" dirty="0"/>
              <a:t> schedule and performance tracking system</a:t>
            </a:r>
          </a:p>
          <a:p>
            <a:r>
              <a:rPr lang="en-US" dirty="0"/>
              <a:t>Detailed program budget and cost tracking system</a:t>
            </a:r>
          </a:p>
          <a:p>
            <a:r>
              <a:rPr lang="en-US" dirty="0" smtClean="0"/>
              <a:t>Performance-based system </a:t>
            </a:r>
            <a:r>
              <a:rPr lang="en-US" dirty="0"/>
              <a:t>for project </a:t>
            </a:r>
            <a:r>
              <a:rPr lang="en-US" dirty="0" err="1"/>
              <a:t>mgmt</a:t>
            </a:r>
            <a:r>
              <a:rPr lang="en-US" dirty="0"/>
              <a:t> </a:t>
            </a:r>
          </a:p>
          <a:p>
            <a:r>
              <a:rPr lang="en-US" dirty="0"/>
              <a:t>Project development and manufacturing financial models</a:t>
            </a:r>
          </a:p>
          <a:p>
            <a:r>
              <a:rPr lang="en-US" dirty="0"/>
              <a:t>Past design performance database</a:t>
            </a:r>
          </a:p>
          <a:p>
            <a:r>
              <a:rPr lang="en-US" dirty="0"/>
              <a:t>Engineering change and release system</a:t>
            </a:r>
          </a:p>
          <a:p>
            <a:r>
              <a:rPr lang="en-US" dirty="0"/>
              <a:t>Strategic sourcing supplier database</a:t>
            </a:r>
          </a:p>
          <a:p>
            <a:r>
              <a:rPr lang="en-US" dirty="0"/>
              <a:t>Inventory of previous solutions</a:t>
            </a:r>
          </a:p>
        </p:txBody>
      </p:sp>
      <p:sp>
        <p:nvSpPr>
          <p:cNvPr id="12" name="Freeform 16"/>
          <p:cNvSpPr>
            <a:spLocks/>
          </p:cNvSpPr>
          <p:nvPr/>
        </p:nvSpPr>
        <p:spPr bwMode="auto">
          <a:xfrm>
            <a:off x="3660427" y="2981607"/>
            <a:ext cx="1873250" cy="1873250"/>
          </a:xfrm>
          <a:custGeom>
            <a:avLst/>
            <a:gdLst>
              <a:gd name="T0" fmla="*/ 2154 w 2360"/>
              <a:gd name="T1" fmla="*/ 884 h 2360"/>
              <a:gd name="T2" fmla="*/ 2108 w 2360"/>
              <a:gd name="T3" fmla="*/ 758 h 2360"/>
              <a:gd name="T4" fmla="*/ 2161 w 2360"/>
              <a:gd name="T5" fmla="*/ 570 h 2360"/>
              <a:gd name="T6" fmla="*/ 2176 w 2360"/>
              <a:gd name="T7" fmla="*/ 542 h 2360"/>
              <a:gd name="T8" fmla="*/ 2168 w 2360"/>
              <a:gd name="T9" fmla="*/ 503 h 2360"/>
              <a:gd name="T10" fmla="*/ 1857 w 2360"/>
              <a:gd name="T11" fmla="*/ 191 h 2360"/>
              <a:gd name="T12" fmla="*/ 1818 w 2360"/>
              <a:gd name="T13" fmla="*/ 183 h 2360"/>
              <a:gd name="T14" fmla="*/ 1689 w 2360"/>
              <a:gd name="T15" fmla="*/ 298 h 2360"/>
              <a:gd name="T16" fmla="*/ 1601 w 2360"/>
              <a:gd name="T17" fmla="*/ 252 h 2360"/>
              <a:gd name="T18" fmla="*/ 1476 w 2360"/>
              <a:gd name="T19" fmla="*/ 205 h 2360"/>
              <a:gd name="T20" fmla="*/ 1442 w 2360"/>
              <a:gd name="T21" fmla="*/ 43 h 2360"/>
              <a:gd name="T22" fmla="*/ 1419 w 2360"/>
              <a:gd name="T23" fmla="*/ 9 h 2360"/>
              <a:gd name="T24" fmla="*/ 970 w 2360"/>
              <a:gd name="T25" fmla="*/ 0 h 2360"/>
              <a:gd name="T26" fmla="*/ 941 w 2360"/>
              <a:gd name="T27" fmla="*/ 9 h 2360"/>
              <a:gd name="T28" fmla="*/ 917 w 2360"/>
              <a:gd name="T29" fmla="*/ 43 h 2360"/>
              <a:gd name="T30" fmla="*/ 884 w 2360"/>
              <a:gd name="T31" fmla="*/ 205 h 2360"/>
              <a:gd name="T32" fmla="*/ 759 w 2360"/>
              <a:gd name="T33" fmla="*/ 252 h 2360"/>
              <a:gd name="T34" fmla="*/ 572 w 2360"/>
              <a:gd name="T35" fmla="*/ 197 h 2360"/>
              <a:gd name="T36" fmla="*/ 545 w 2360"/>
              <a:gd name="T37" fmla="*/ 183 h 2360"/>
              <a:gd name="T38" fmla="*/ 504 w 2360"/>
              <a:gd name="T39" fmla="*/ 191 h 2360"/>
              <a:gd name="T40" fmla="*/ 194 w 2360"/>
              <a:gd name="T41" fmla="*/ 503 h 2360"/>
              <a:gd name="T42" fmla="*/ 186 w 2360"/>
              <a:gd name="T43" fmla="*/ 542 h 2360"/>
              <a:gd name="T44" fmla="*/ 299 w 2360"/>
              <a:gd name="T45" fmla="*/ 670 h 2360"/>
              <a:gd name="T46" fmla="*/ 254 w 2360"/>
              <a:gd name="T47" fmla="*/ 758 h 2360"/>
              <a:gd name="T48" fmla="*/ 206 w 2360"/>
              <a:gd name="T49" fmla="*/ 884 h 2360"/>
              <a:gd name="T50" fmla="*/ 43 w 2360"/>
              <a:gd name="T51" fmla="*/ 917 h 2360"/>
              <a:gd name="T52" fmla="*/ 9 w 2360"/>
              <a:gd name="T53" fmla="*/ 941 h 2360"/>
              <a:gd name="T54" fmla="*/ 0 w 2360"/>
              <a:gd name="T55" fmla="*/ 1390 h 2360"/>
              <a:gd name="T56" fmla="*/ 9 w 2360"/>
              <a:gd name="T57" fmla="*/ 1419 h 2360"/>
              <a:gd name="T58" fmla="*/ 43 w 2360"/>
              <a:gd name="T59" fmla="*/ 1442 h 2360"/>
              <a:gd name="T60" fmla="*/ 206 w 2360"/>
              <a:gd name="T61" fmla="*/ 1475 h 2360"/>
              <a:gd name="T62" fmla="*/ 254 w 2360"/>
              <a:gd name="T63" fmla="*/ 1601 h 2360"/>
              <a:gd name="T64" fmla="*/ 199 w 2360"/>
              <a:gd name="T65" fmla="*/ 1790 h 2360"/>
              <a:gd name="T66" fmla="*/ 183 w 2360"/>
              <a:gd name="T67" fmla="*/ 1816 h 2360"/>
              <a:gd name="T68" fmla="*/ 191 w 2360"/>
              <a:gd name="T69" fmla="*/ 1857 h 2360"/>
              <a:gd name="T70" fmla="*/ 503 w 2360"/>
              <a:gd name="T71" fmla="*/ 2168 h 2360"/>
              <a:gd name="T72" fmla="*/ 542 w 2360"/>
              <a:gd name="T73" fmla="*/ 2176 h 2360"/>
              <a:gd name="T74" fmla="*/ 671 w 2360"/>
              <a:gd name="T75" fmla="*/ 2061 h 2360"/>
              <a:gd name="T76" fmla="*/ 759 w 2360"/>
              <a:gd name="T77" fmla="*/ 2106 h 2360"/>
              <a:gd name="T78" fmla="*/ 884 w 2360"/>
              <a:gd name="T79" fmla="*/ 2154 h 2360"/>
              <a:gd name="T80" fmla="*/ 917 w 2360"/>
              <a:gd name="T81" fmla="*/ 2316 h 2360"/>
              <a:gd name="T82" fmla="*/ 941 w 2360"/>
              <a:gd name="T83" fmla="*/ 2351 h 2360"/>
              <a:gd name="T84" fmla="*/ 1390 w 2360"/>
              <a:gd name="T85" fmla="*/ 2360 h 2360"/>
              <a:gd name="T86" fmla="*/ 1419 w 2360"/>
              <a:gd name="T87" fmla="*/ 2351 h 2360"/>
              <a:gd name="T88" fmla="*/ 1442 w 2360"/>
              <a:gd name="T89" fmla="*/ 2316 h 2360"/>
              <a:gd name="T90" fmla="*/ 1476 w 2360"/>
              <a:gd name="T91" fmla="*/ 2154 h 2360"/>
              <a:gd name="T92" fmla="*/ 1601 w 2360"/>
              <a:gd name="T93" fmla="*/ 2106 h 2360"/>
              <a:gd name="T94" fmla="*/ 1791 w 2360"/>
              <a:gd name="T95" fmla="*/ 2161 h 2360"/>
              <a:gd name="T96" fmla="*/ 1820 w 2360"/>
              <a:gd name="T97" fmla="*/ 2176 h 2360"/>
              <a:gd name="T98" fmla="*/ 1859 w 2360"/>
              <a:gd name="T99" fmla="*/ 2168 h 2360"/>
              <a:gd name="T100" fmla="*/ 2171 w 2360"/>
              <a:gd name="T101" fmla="*/ 1857 h 2360"/>
              <a:gd name="T102" fmla="*/ 2179 w 2360"/>
              <a:gd name="T103" fmla="*/ 1816 h 2360"/>
              <a:gd name="T104" fmla="*/ 2062 w 2360"/>
              <a:gd name="T105" fmla="*/ 1687 h 2360"/>
              <a:gd name="T106" fmla="*/ 2108 w 2360"/>
              <a:gd name="T107" fmla="*/ 1599 h 2360"/>
              <a:gd name="T108" fmla="*/ 2154 w 2360"/>
              <a:gd name="T109" fmla="*/ 1475 h 2360"/>
              <a:gd name="T110" fmla="*/ 2316 w 2360"/>
              <a:gd name="T111" fmla="*/ 1442 h 2360"/>
              <a:gd name="T112" fmla="*/ 2351 w 2360"/>
              <a:gd name="T113" fmla="*/ 1419 h 2360"/>
              <a:gd name="T114" fmla="*/ 2360 w 2360"/>
              <a:gd name="T115" fmla="*/ 970 h 2360"/>
              <a:gd name="T116" fmla="*/ 2351 w 2360"/>
              <a:gd name="T117" fmla="*/ 941 h 2360"/>
              <a:gd name="T118" fmla="*/ 2316 w 2360"/>
              <a:gd name="T119" fmla="*/ 917 h 2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60" h="2360">
                <a:moveTo>
                  <a:pt x="2305" y="917"/>
                </a:moveTo>
                <a:lnTo>
                  <a:pt x="2163" y="917"/>
                </a:lnTo>
                <a:lnTo>
                  <a:pt x="2163" y="917"/>
                </a:lnTo>
                <a:lnTo>
                  <a:pt x="2154" y="884"/>
                </a:lnTo>
                <a:lnTo>
                  <a:pt x="2144" y="852"/>
                </a:lnTo>
                <a:lnTo>
                  <a:pt x="2133" y="821"/>
                </a:lnTo>
                <a:lnTo>
                  <a:pt x="2121" y="789"/>
                </a:lnTo>
                <a:lnTo>
                  <a:pt x="2108" y="758"/>
                </a:lnTo>
                <a:lnTo>
                  <a:pt x="2092" y="728"/>
                </a:lnTo>
                <a:lnTo>
                  <a:pt x="2078" y="699"/>
                </a:lnTo>
                <a:lnTo>
                  <a:pt x="2062" y="670"/>
                </a:lnTo>
                <a:lnTo>
                  <a:pt x="2161" y="570"/>
                </a:lnTo>
                <a:lnTo>
                  <a:pt x="2161" y="570"/>
                </a:lnTo>
                <a:lnTo>
                  <a:pt x="2168" y="561"/>
                </a:lnTo>
                <a:lnTo>
                  <a:pt x="2174" y="551"/>
                </a:lnTo>
                <a:lnTo>
                  <a:pt x="2176" y="542"/>
                </a:lnTo>
                <a:lnTo>
                  <a:pt x="2177" y="532"/>
                </a:lnTo>
                <a:lnTo>
                  <a:pt x="2176" y="521"/>
                </a:lnTo>
                <a:lnTo>
                  <a:pt x="2174" y="512"/>
                </a:lnTo>
                <a:lnTo>
                  <a:pt x="2168" y="503"/>
                </a:lnTo>
                <a:lnTo>
                  <a:pt x="2161" y="493"/>
                </a:lnTo>
                <a:lnTo>
                  <a:pt x="1865" y="197"/>
                </a:lnTo>
                <a:lnTo>
                  <a:pt x="1865" y="197"/>
                </a:lnTo>
                <a:lnTo>
                  <a:pt x="1857" y="191"/>
                </a:lnTo>
                <a:lnTo>
                  <a:pt x="1848" y="186"/>
                </a:lnTo>
                <a:lnTo>
                  <a:pt x="1839" y="183"/>
                </a:lnTo>
                <a:lnTo>
                  <a:pt x="1828" y="181"/>
                </a:lnTo>
                <a:lnTo>
                  <a:pt x="1818" y="183"/>
                </a:lnTo>
                <a:lnTo>
                  <a:pt x="1807" y="186"/>
                </a:lnTo>
                <a:lnTo>
                  <a:pt x="1798" y="191"/>
                </a:lnTo>
                <a:lnTo>
                  <a:pt x="1790" y="197"/>
                </a:lnTo>
                <a:lnTo>
                  <a:pt x="1689" y="298"/>
                </a:lnTo>
                <a:lnTo>
                  <a:pt x="1689" y="298"/>
                </a:lnTo>
                <a:lnTo>
                  <a:pt x="1661" y="282"/>
                </a:lnTo>
                <a:lnTo>
                  <a:pt x="1631" y="266"/>
                </a:lnTo>
                <a:lnTo>
                  <a:pt x="1601" y="252"/>
                </a:lnTo>
                <a:lnTo>
                  <a:pt x="1571" y="239"/>
                </a:lnTo>
                <a:lnTo>
                  <a:pt x="1539" y="227"/>
                </a:lnTo>
                <a:lnTo>
                  <a:pt x="1508" y="216"/>
                </a:lnTo>
                <a:lnTo>
                  <a:pt x="1476" y="205"/>
                </a:lnTo>
                <a:lnTo>
                  <a:pt x="1443" y="195"/>
                </a:lnTo>
                <a:lnTo>
                  <a:pt x="1443" y="54"/>
                </a:lnTo>
                <a:lnTo>
                  <a:pt x="1443" y="54"/>
                </a:lnTo>
                <a:lnTo>
                  <a:pt x="1442" y="43"/>
                </a:lnTo>
                <a:lnTo>
                  <a:pt x="1438" y="33"/>
                </a:lnTo>
                <a:lnTo>
                  <a:pt x="1434" y="24"/>
                </a:lnTo>
                <a:lnTo>
                  <a:pt x="1427" y="16"/>
                </a:lnTo>
                <a:lnTo>
                  <a:pt x="1419" y="9"/>
                </a:lnTo>
                <a:lnTo>
                  <a:pt x="1410" y="5"/>
                </a:lnTo>
                <a:lnTo>
                  <a:pt x="1399" y="2"/>
                </a:lnTo>
                <a:lnTo>
                  <a:pt x="1390" y="0"/>
                </a:lnTo>
                <a:lnTo>
                  <a:pt x="970" y="0"/>
                </a:lnTo>
                <a:lnTo>
                  <a:pt x="970" y="0"/>
                </a:lnTo>
                <a:lnTo>
                  <a:pt x="959" y="2"/>
                </a:lnTo>
                <a:lnTo>
                  <a:pt x="950" y="5"/>
                </a:lnTo>
                <a:lnTo>
                  <a:pt x="941" y="9"/>
                </a:lnTo>
                <a:lnTo>
                  <a:pt x="933" y="16"/>
                </a:lnTo>
                <a:lnTo>
                  <a:pt x="926" y="24"/>
                </a:lnTo>
                <a:lnTo>
                  <a:pt x="920" y="33"/>
                </a:lnTo>
                <a:lnTo>
                  <a:pt x="917" y="43"/>
                </a:lnTo>
                <a:lnTo>
                  <a:pt x="917" y="54"/>
                </a:lnTo>
                <a:lnTo>
                  <a:pt x="917" y="195"/>
                </a:lnTo>
                <a:lnTo>
                  <a:pt x="917" y="195"/>
                </a:lnTo>
                <a:lnTo>
                  <a:pt x="884" y="205"/>
                </a:lnTo>
                <a:lnTo>
                  <a:pt x="852" y="216"/>
                </a:lnTo>
                <a:lnTo>
                  <a:pt x="821" y="227"/>
                </a:lnTo>
                <a:lnTo>
                  <a:pt x="791" y="239"/>
                </a:lnTo>
                <a:lnTo>
                  <a:pt x="759" y="252"/>
                </a:lnTo>
                <a:lnTo>
                  <a:pt x="729" y="266"/>
                </a:lnTo>
                <a:lnTo>
                  <a:pt x="701" y="282"/>
                </a:lnTo>
                <a:lnTo>
                  <a:pt x="671" y="298"/>
                </a:lnTo>
                <a:lnTo>
                  <a:pt x="572" y="197"/>
                </a:lnTo>
                <a:lnTo>
                  <a:pt x="572" y="197"/>
                </a:lnTo>
                <a:lnTo>
                  <a:pt x="564" y="191"/>
                </a:lnTo>
                <a:lnTo>
                  <a:pt x="555" y="186"/>
                </a:lnTo>
                <a:lnTo>
                  <a:pt x="545" y="183"/>
                </a:lnTo>
                <a:lnTo>
                  <a:pt x="534" y="181"/>
                </a:lnTo>
                <a:lnTo>
                  <a:pt x="525" y="183"/>
                </a:lnTo>
                <a:lnTo>
                  <a:pt x="514" y="186"/>
                </a:lnTo>
                <a:lnTo>
                  <a:pt x="504" y="191"/>
                </a:lnTo>
                <a:lnTo>
                  <a:pt x="496" y="197"/>
                </a:lnTo>
                <a:lnTo>
                  <a:pt x="200" y="493"/>
                </a:lnTo>
                <a:lnTo>
                  <a:pt x="200" y="493"/>
                </a:lnTo>
                <a:lnTo>
                  <a:pt x="194" y="503"/>
                </a:lnTo>
                <a:lnTo>
                  <a:pt x="189" y="512"/>
                </a:lnTo>
                <a:lnTo>
                  <a:pt x="186" y="521"/>
                </a:lnTo>
                <a:lnTo>
                  <a:pt x="184" y="532"/>
                </a:lnTo>
                <a:lnTo>
                  <a:pt x="186" y="542"/>
                </a:lnTo>
                <a:lnTo>
                  <a:pt x="189" y="551"/>
                </a:lnTo>
                <a:lnTo>
                  <a:pt x="194" y="561"/>
                </a:lnTo>
                <a:lnTo>
                  <a:pt x="200" y="570"/>
                </a:lnTo>
                <a:lnTo>
                  <a:pt x="299" y="670"/>
                </a:lnTo>
                <a:lnTo>
                  <a:pt x="299" y="670"/>
                </a:lnTo>
                <a:lnTo>
                  <a:pt x="284" y="698"/>
                </a:lnTo>
                <a:lnTo>
                  <a:pt x="268" y="728"/>
                </a:lnTo>
                <a:lnTo>
                  <a:pt x="254" y="758"/>
                </a:lnTo>
                <a:lnTo>
                  <a:pt x="239" y="789"/>
                </a:lnTo>
                <a:lnTo>
                  <a:pt x="228" y="819"/>
                </a:lnTo>
                <a:lnTo>
                  <a:pt x="216" y="852"/>
                </a:lnTo>
                <a:lnTo>
                  <a:pt x="206" y="884"/>
                </a:lnTo>
                <a:lnTo>
                  <a:pt x="197" y="917"/>
                </a:lnTo>
                <a:lnTo>
                  <a:pt x="54" y="917"/>
                </a:lnTo>
                <a:lnTo>
                  <a:pt x="54" y="917"/>
                </a:lnTo>
                <a:lnTo>
                  <a:pt x="43" y="917"/>
                </a:lnTo>
                <a:lnTo>
                  <a:pt x="33" y="920"/>
                </a:lnTo>
                <a:lnTo>
                  <a:pt x="24" y="926"/>
                </a:lnTo>
                <a:lnTo>
                  <a:pt x="16" y="933"/>
                </a:lnTo>
                <a:lnTo>
                  <a:pt x="9" y="941"/>
                </a:lnTo>
                <a:lnTo>
                  <a:pt x="5" y="950"/>
                </a:lnTo>
                <a:lnTo>
                  <a:pt x="2" y="959"/>
                </a:lnTo>
                <a:lnTo>
                  <a:pt x="0" y="970"/>
                </a:lnTo>
                <a:lnTo>
                  <a:pt x="0" y="1390"/>
                </a:lnTo>
                <a:lnTo>
                  <a:pt x="0" y="1390"/>
                </a:lnTo>
                <a:lnTo>
                  <a:pt x="2" y="1399"/>
                </a:lnTo>
                <a:lnTo>
                  <a:pt x="5" y="1410"/>
                </a:lnTo>
                <a:lnTo>
                  <a:pt x="9" y="1419"/>
                </a:lnTo>
                <a:lnTo>
                  <a:pt x="16" y="1427"/>
                </a:lnTo>
                <a:lnTo>
                  <a:pt x="24" y="1434"/>
                </a:lnTo>
                <a:lnTo>
                  <a:pt x="33" y="1438"/>
                </a:lnTo>
                <a:lnTo>
                  <a:pt x="43" y="1442"/>
                </a:lnTo>
                <a:lnTo>
                  <a:pt x="54" y="1443"/>
                </a:lnTo>
                <a:lnTo>
                  <a:pt x="197" y="1443"/>
                </a:lnTo>
                <a:lnTo>
                  <a:pt x="197" y="1443"/>
                </a:lnTo>
                <a:lnTo>
                  <a:pt x="206" y="1475"/>
                </a:lnTo>
                <a:lnTo>
                  <a:pt x="216" y="1508"/>
                </a:lnTo>
                <a:lnTo>
                  <a:pt x="228" y="1539"/>
                </a:lnTo>
                <a:lnTo>
                  <a:pt x="239" y="1569"/>
                </a:lnTo>
                <a:lnTo>
                  <a:pt x="254" y="1601"/>
                </a:lnTo>
                <a:lnTo>
                  <a:pt x="268" y="1631"/>
                </a:lnTo>
                <a:lnTo>
                  <a:pt x="284" y="1659"/>
                </a:lnTo>
                <a:lnTo>
                  <a:pt x="299" y="1689"/>
                </a:lnTo>
                <a:lnTo>
                  <a:pt x="199" y="1790"/>
                </a:lnTo>
                <a:lnTo>
                  <a:pt x="199" y="1790"/>
                </a:lnTo>
                <a:lnTo>
                  <a:pt x="191" y="1798"/>
                </a:lnTo>
                <a:lnTo>
                  <a:pt x="186" y="1807"/>
                </a:lnTo>
                <a:lnTo>
                  <a:pt x="183" y="1816"/>
                </a:lnTo>
                <a:lnTo>
                  <a:pt x="183" y="1828"/>
                </a:lnTo>
                <a:lnTo>
                  <a:pt x="183" y="1839"/>
                </a:lnTo>
                <a:lnTo>
                  <a:pt x="186" y="1848"/>
                </a:lnTo>
                <a:lnTo>
                  <a:pt x="191" y="1857"/>
                </a:lnTo>
                <a:lnTo>
                  <a:pt x="199" y="1865"/>
                </a:lnTo>
                <a:lnTo>
                  <a:pt x="493" y="2161"/>
                </a:lnTo>
                <a:lnTo>
                  <a:pt x="493" y="2161"/>
                </a:lnTo>
                <a:lnTo>
                  <a:pt x="503" y="2168"/>
                </a:lnTo>
                <a:lnTo>
                  <a:pt x="512" y="2174"/>
                </a:lnTo>
                <a:lnTo>
                  <a:pt x="521" y="2176"/>
                </a:lnTo>
                <a:lnTo>
                  <a:pt x="532" y="2177"/>
                </a:lnTo>
                <a:lnTo>
                  <a:pt x="542" y="2176"/>
                </a:lnTo>
                <a:lnTo>
                  <a:pt x="551" y="2174"/>
                </a:lnTo>
                <a:lnTo>
                  <a:pt x="561" y="2168"/>
                </a:lnTo>
                <a:lnTo>
                  <a:pt x="570" y="2161"/>
                </a:lnTo>
                <a:lnTo>
                  <a:pt x="671" y="2061"/>
                </a:lnTo>
                <a:lnTo>
                  <a:pt x="671" y="2061"/>
                </a:lnTo>
                <a:lnTo>
                  <a:pt x="699" y="2076"/>
                </a:lnTo>
                <a:lnTo>
                  <a:pt x="729" y="2092"/>
                </a:lnTo>
                <a:lnTo>
                  <a:pt x="759" y="2106"/>
                </a:lnTo>
                <a:lnTo>
                  <a:pt x="789" y="2119"/>
                </a:lnTo>
                <a:lnTo>
                  <a:pt x="821" y="2132"/>
                </a:lnTo>
                <a:lnTo>
                  <a:pt x="852" y="2143"/>
                </a:lnTo>
                <a:lnTo>
                  <a:pt x="884" y="2154"/>
                </a:lnTo>
                <a:lnTo>
                  <a:pt x="917" y="2161"/>
                </a:lnTo>
                <a:lnTo>
                  <a:pt x="917" y="2305"/>
                </a:lnTo>
                <a:lnTo>
                  <a:pt x="917" y="2305"/>
                </a:lnTo>
                <a:lnTo>
                  <a:pt x="917" y="2316"/>
                </a:lnTo>
                <a:lnTo>
                  <a:pt x="920" y="2327"/>
                </a:lnTo>
                <a:lnTo>
                  <a:pt x="926" y="2336"/>
                </a:lnTo>
                <a:lnTo>
                  <a:pt x="933" y="2344"/>
                </a:lnTo>
                <a:lnTo>
                  <a:pt x="941" y="2351"/>
                </a:lnTo>
                <a:lnTo>
                  <a:pt x="950" y="2355"/>
                </a:lnTo>
                <a:lnTo>
                  <a:pt x="959" y="2358"/>
                </a:lnTo>
                <a:lnTo>
                  <a:pt x="970" y="2360"/>
                </a:lnTo>
                <a:lnTo>
                  <a:pt x="1390" y="2360"/>
                </a:lnTo>
                <a:lnTo>
                  <a:pt x="1390" y="2360"/>
                </a:lnTo>
                <a:lnTo>
                  <a:pt x="1399" y="2358"/>
                </a:lnTo>
                <a:lnTo>
                  <a:pt x="1410" y="2355"/>
                </a:lnTo>
                <a:lnTo>
                  <a:pt x="1419" y="2351"/>
                </a:lnTo>
                <a:lnTo>
                  <a:pt x="1427" y="2344"/>
                </a:lnTo>
                <a:lnTo>
                  <a:pt x="1434" y="2336"/>
                </a:lnTo>
                <a:lnTo>
                  <a:pt x="1438" y="2327"/>
                </a:lnTo>
                <a:lnTo>
                  <a:pt x="1442" y="2316"/>
                </a:lnTo>
                <a:lnTo>
                  <a:pt x="1443" y="2305"/>
                </a:lnTo>
                <a:lnTo>
                  <a:pt x="1443" y="2163"/>
                </a:lnTo>
                <a:lnTo>
                  <a:pt x="1443" y="2163"/>
                </a:lnTo>
                <a:lnTo>
                  <a:pt x="1476" y="2154"/>
                </a:lnTo>
                <a:lnTo>
                  <a:pt x="1508" y="2143"/>
                </a:lnTo>
                <a:lnTo>
                  <a:pt x="1539" y="2132"/>
                </a:lnTo>
                <a:lnTo>
                  <a:pt x="1571" y="2119"/>
                </a:lnTo>
                <a:lnTo>
                  <a:pt x="1601" y="2106"/>
                </a:lnTo>
                <a:lnTo>
                  <a:pt x="1632" y="2092"/>
                </a:lnTo>
                <a:lnTo>
                  <a:pt x="1661" y="2076"/>
                </a:lnTo>
                <a:lnTo>
                  <a:pt x="1690" y="2061"/>
                </a:lnTo>
                <a:lnTo>
                  <a:pt x="1791" y="2161"/>
                </a:lnTo>
                <a:lnTo>
                  <a:pt x="1791" y="2161"/>
                </a:lnTo>
                <a:lnTo>
                  <a:pt x="1801" y="2168"/>
                </a:lnTo>
                <a:lnTo>
                  <a:pt x="1810" y="2174"/>
                </a:lnTo>
                <a:lnTo>
                  <a:pt x="1820" y="2176"/>
                </a:lnTo>
                <a:lnTo>
                  <a:pt x="1831" y="2177"/>
                </a:lnTo>
                <a:lnTo>
                  <a:pt x="1840" y="2176"/>
                </a:lnTo>
                <a:lnTo>
                  <a:pt x="1850" y="2174"/>
                </a:lnTo>
                <a:lnTo>
                  <a:pt x="1859" y="2168"/>
                </a:lnTo>
                <a:lnTo>
                  <a:pt x="1868" y="2161"/>
                </a:lnTo>
                <a:lnTo>
                  <a:pt x="2165" y="1865"/>
                </a:lnTo>
                <a:lnTo>
                  <a:pt x="2165" y="1865"/>
                </a:lnTo>
                <a:lnTo>
                  <a:pt x="2171" y="1857"/>
                </a:lnTo>
                <a:lnTo>
                  <a:pt x="2176" y="1848"/>
                </a:lnTo>
                <a:lnTo>
                  <a:pt x="2179" y="1839"/>
                </a:lnTo>
                <a:lnTo>
                  <a:pt x="2180" y="1828"/>
                </a:lnTo>
                <a:lnTo>
                  <a:pt x="2179" y="1816"/>
                </a:lnTo>
                <a:lnTo>
                  <a:pt x="2176" y="1807"/>
                </a:lnTo>
                <a:lnTo>
                  <a:pt x="2171" y="1798"/>
                </a:lnTo>
                <a:lnTo>
                  <a:pt x="2165" y="1790"/>
                </a:lnTo>
                <a:lnTo>
                  <a:pt x="2062" y="1687"/>
                </a:lnTo>
                <a:lnTo>
                  <a:pt x="2062" y="1687"/>
                </a:lnTo>
                <a:lnTo>
                  <a:pt x="2078" y="1659"/>
                </a:lnTo>
                <a:lnTo>
                  <a:pt x="2094" y="1629"/>
                </a:lnTo>
                <a:lnTo>
                  <a:pt x="2108" y="1599"/>
                </a:lnTo>
                <a:lnTo>
                  <a:pt x="2121" y="1569"/>
                </a:lnTo>
                <a:lnTo>
                  <a:pt x="2133" y="1538"/>
                </a:lnTo>
                <a:lnTo>
                  <a:pt x="2144" y="1508"/>
                </a:lnTo>
                <a:lnTo>
                  <a:pt x="2154" y="1475"/>
                </a:lnTo>
                <a:lnTo>
                  <a:pt x="2163" y="1443"/>
                </a:lnTo>
                <a:lnTo>
                  <a:pt x="2305" y="1443"/>
                </a:lnTo>
                <a:lnTo>
                  <a:pt x="2305" y="1443"/>
                </a:lnTo>
                <a:lnTo>
                  <a:pt x="2316" y="1442"/>
                </a:lnTo>
                <a:lnTo>
                  <a:pt x="2327" y="1438"/>
                </a:lnTo>
                <a:lnTo>
                  <a:pt x="2336" y="1434"/>
                </a:lnTo>
                <a:lnTo>
                  <a:pt x="2344" y="1427"/>
                </a:lnTo>
                <a:lnTo>
                  <a:pt x="2351" y="1419"/>
                </a:lnTo>
                <a:lnTo>
                  <a:pt x="2355" y="1410"/>
                </a:lnTo>
                <a:lnTo>
                  <a:pt x="2358" y="1399"/>
                </a:lnTo>
                <a:lnTo>
                  <a:pt x="2360" y="1390"/>
                </a:lnTo>
                <a:lnTo>
                  <a:pt x="2360" y="970"/>
                </a:lnTo>
                <a:lnTo>
                  <a:pt x="2360" y="970"/>
                </a:lnTo>
                <a:lnTo>
                  <a:pt x="2358" y="959"/>
                </a:lnTo>
                <a:lnTo>
                  <a:pt x="2355" y="950"/>
                </a:lnTo>
                <a:lnTo>
                  <a:pt x="2351" y="941"/>
                </a:lnTo>
                <a:lnTo>
                  <a:pt x="2344" y="933"/>
                </a:lnTo>
                <a:lnTo>
                  <a:pt x="2336" y="926"/>
                </a:lnTo>
                <a:lnTo>
                  <a:pt x="2327" y="920"/>
                </a:lnTo>
                <a:lnTo>
                  <a:pt x="2316" y="917"/>
                </a:lnTo>
                <a:lnTo>
                  <a:pt x="2305" y="917"/>
                </a:lnTo>
                <a:lnTo>
                  <a:pt x="2305" y="917"/>
                </a:lnTo>
                <a:close/>
              </a:path>
            </a:pathLst>
          </a:custGeom>
          <a:solidFill>
            <a:srgbClr val="8217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4. Solution selling – what is required to make it happen?</a:t>
            </a:r>
            <a:endParaRPr lang="en-GB" sz="2000" dirty="0">
              <a:latin typeface="+mj-lt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gray">
          <a:xfrm>
            <a:off x="4038602" y="3592252"/>
            <a:ext cx="1140005" cy="66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>
              <a:lnSpc>
                <a:spcPts val="1258"/>
              </a:lnSpc>
            </a:pPr>
            <a:r>
              <a:rPr lang="en-US" sz="1400" b="1" i="1" dirty="0" smtClean="0">
                <a:solidFill>
                  <a:prstClr val="white"/>
                </a:solidFill>
              </a:rPr>
              <a:t>Solution selling</a:t>
            </a:r>
          </a:p>
          <a:p>
            <a:pPr>
              <a:lnSpc>
                <a:spcPts val="1258"/>
              </a:lnSpc>
            </a:pPr>
            <a:r>
              <a:rPr lang="en-US" sz="1400" b="1" i="1" dirty="0" smtClean="0">
                <a:solidFill>
                  <a:prstClr val="white"/>
                </a:solidFill>
              </a:rPr>
              <a:t>4. What is required</a:t>
            </a:r>
            <a:endParaRPr lang="en-US" sz="1400" b="1" i="1" dirty="0">
              <a:solidFill>
                <a:prstClr val="white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609718" y="1973601"/>
            <a:ext cx="305046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5538810" y="1973601"/>
            <a:ext cx="3018324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3" name="Freeform 42"/>
          <p:cNvSpPr/>
          <p:nvPr/>
        </p:nvSpPr>
        <p:spPr>
          <a:xfrm>
            <a:off x="609718" y="4293096"/>
            <a:ext cx="305046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5538810" y="4293096"/>
            <a:ext cx="3018324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84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801478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2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1200" dirty="0" smtClean="0">
              <a:solidFill>
                <a:schemeClr val="tx1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589905"/>
          </a:xfrm>
        </p:spPr>
        <p:txBody>
          <a:bodyPr/>
          <a:lstStyle/>
          <a:p>
            <a:r>
              <a:rPr lang="en-GB" sz="2000" dirty="0">
                <a:latin typeface="+mj-lt"/>
              </a:rPr>
              <a:t>5</a:t>
            </a:r>
            <a:r>
              <a:rPr lang="en-GB" sz="2000" dirty="0" smtClean="0">
                <a:latin typeface="+mj-lt"/>
              </a:rPr>
              <a:t>. What does the business case look like for the capabilities system?</a:t>
            </a:r>
            <a:endParaRPr lang="en-GB" sz="2000" dirty="0">
              <a:latin typeface="+mj-lt"/>
            </a:endParaRPr>
          </a:p>
        </p:txBody>
      </p:sp>
      <p:graphicFrame>
        <p:nvGraphicFramePr>
          <p:cNvPr id="25" name="Object 23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626835119"/>
              </p:ext>
            </p:extLst>
          </p:nvPr>
        </p:nvGraphicFramePr>
        <p:xfrm>
          <a:off x="495300" y="4152899"/>
          <a:ext cx="8153252" cy="1628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3" name="Chart" r:id="rId18" imgW="8153252" imgH="1628970" progId="MSGraph.Chart.8">
                  <p:embed followColorScheme="full"/>
                </p:oleObj>
              </mc:Choice>
              <mc:Fallback>
                <p:oleObj name="Chart" r:id="rId18" imgW="8153252" imgH="162897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95300" y="4152899"/>
                        <a:ext cx="8153252" cy="1628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Placeholder 35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1177925" y="58166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9FEDB345-86B6-4DA0-9933-3770D38B0B47}" type="datetime'''''''''''''''''''''''''''''Y''''''e''''a''''''r'' 1'''''''''">
              <a:rPr lang="en-US" sz="1200"/>
              <a:pPr/>
              <a:t>Year 1</a:t>
            </a:fld>
            <a:endParaRPr lang="en-US" sz="1200" dirty="0">
              <a:latin typeface="Arial"/>
              <a:sym typeface="Arial"/>
            </a:endParaRPr>
          </a:p>
        </p:txBody>
      </p:sp>
      <p:sp>
        <p:nvSpPr>
          <p:cNvPr id="27" name="Text Placeholder 8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4349750" y="58166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0116AFF7-2C29-467A-8076-A80B621678B5}" type="datetime'''''''''''''''''''''''''''''''''Ye''''a''''r ''''3'">
              <a:rPr lang="en-US" sz="1200"/>
              <a:pPr/>
              <a:t>Year 3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28" name="Text Placeholder 9"/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5935663" y="58166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1203F23F-7F2C-414A-9B25-D96F90C0E40B}" type="datetime'''''''''''''''''''''Y''''''''''''''''e''a''r ''''''''4'''''''">
              <a:rPr lang="en-US" sz="1200"/>
              <a:pPr/>
              <a:t>Year 4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29" name="Text Placeholder 10"/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7521575" y="58166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376BDD90-1AC3-48EC-9D4E-368C99995F82}" type="datetime'''Y''''''e''''''''''''''''a''''r'''''''''''''''''' ''''''5'''">
              <a:rPr lang="en-US" sz="1200"/>
              <a:pPr/>
              <a:t>Year 5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38" name="Text Placeholder 5"/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2763838" y="5816600"/>
            <a:ext cx="44608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numCol="1" spcCol="0" anchor="t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39DBB467-62ED-4B37-AA7B-8A8E2D28439E}" type="datetime'Ye''''''''''''''''''''a''''r ''''''''''''''''''''''''''2'''">
              <a:rPr lang="en-US" sz="1200"/>
              <a:pPr/>
              <a:t>Year 2</a:t>
            </a:fld>
            <a:endParaRPr lang="en-GB" sz="1200" dirty="0">
              <a:latin typeface="Arial"/>
              <a:sym typeface="Arial"/>
            </a:endParaRPr>
          </a:p>
        </p:txBody>
      </p:sp>
      <p:sp>
        <p:nvSpPr>
          <p:cNvPr id="39" name="Rectangle 38"/>
          <p:cNvSpPr/>
          <p:nvPr>
            <p:custDataLst>
              <p:tags r:id="rId10"/>
            </p:custDataLst>
          </p:nvPr>
        </p:nvSpPr>
        <p:spPr bwMode="auto">
          <a:xfrm>
            <a:off x="7869238" y="4656138"/>
            <a:ext cx="179388" cy="133350"/>
          </a:xfrm>
          <a:prstGeom prst="rect">
            <a:avLst/>
          </a:prstGeom>
          <a:solidFill>
            <a:srgbClr val="DAA6A6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>
            <p:custDataLst>
              <p:tags r:id="rId11"/>
            </p:custDataLst>
          </p:nvPr>
        </p:nvSpPr>
        <p:spPr bwMode="auto">
          <a:xfrm>
            <a:off x="7869238" y="4452938"/>
            <a:ext cx="179388" cy="133350"/>
          </a:xfrm>
          <a:prstGeom prst="rect">
            <a:avLst/>
          </a:prstGeom>
          <a:solidFill>
            <a:srgbClr val="82141E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41" name="Text Placeholder 12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8099425" y="4652963"/>
            <a:ext cx="3238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807569FF-3AB7-4001-90AE-F2206180BCD1}" type="datetime'''''''''''''''C''''''''os''''''''''''t'''''''''">
              <a:rPr lang="en-US" sz="1000" smtClean="0"/>
              <a:pPr/>
              <a:t>Cost</a:t>
            </a:fld>
            <a:r>
              <a:rPr lang="en-US" sz="1000" dirty="0" smtClean="0"/>
              <a:t>s</a:t>
            </a:r>
            <a:endParaRPr lang="en-GB" sz="1000" dirty="0">
              <a:latin typeface="Arial"/>
              <a:sym typeface="Arial"/>
            </a:endParaRPr>
          </a:p>
        </p:txBody>
      </p:sp>
      <p:sp>
        <p:nvSpPr>
          <p:cNvPr id="42" name="Text Placeholder 11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8099425" y="4449763"/>
            <a:ext cx="4556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numCol="1" spcCol="0" anchor="ctr" anchorCtr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85A52D50-34AC-4374-AE3A-5FAE529E7B4F}" type="datetime'''''''''''B''''e''''''n''''''''''''''''e''fi''''t''''''s'''">
              <a:rPr lang="en-US" sz="1000"/>
              <a:pPr/>
              <a:t>Benefits</a:t>
            </a:fld>
            <a:endParaRPr lang="en-GB" sz="1000" dirty="0">
              <a:latin typeface="Arial"/>
              <a:sym typeface="Arial"/>
            </a:endParaRPr>
          </a:p>
        </p:txBody>
      </p:sp>
      <p:sp>
        <p:nvSpPr>
          <p:cNvPr id="22" name="Text Placeholder 18"/>
          <p:cNvSpPr txBox="1">
            <a:spLocks/>
          </p:cNvSpPr>
          <p:nvPr/>
        </p:nvSpPr>
        <p:spPr>
          <a:xfrm>
            <a:off x="613378" y="1596943"/>
            <a:ext cx="3872898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chemeClr val="tx1"/>
                </a:solidFill>
              </a:rPr>
              <a:t>The benefits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Content Placeholder 11"/>
          <p:cNvSpPr txBox="1">
            <a:spLocks/>
          </p:cNvSpPr>
          <p:nvPr/>
        </p:nvSpPr>
        <p:spPr>
          <a:xfrm>
            <a:off x="613378" y="1981201"/>
            <a:ext cx="3872898" cy="2212730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One-time benefits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r>
              <a:rPr lang="en-US" sz="1200" dirty="0"/>
              <a:t>Recurring </a:t>
            </a:r>
            <a:r>
              <a:rPr lang="en-US" sz="1200" dirty="0" smtClean="0"/>
              <a:t>benefits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Avoidance of design changes (3, 5, 10, 10, 10m)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Value-based pricing (2, 4, 6, 6, 6m)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New customers (0, 0, 5, 8, 12m)</a:t>
            </a:r>
          </a:p>
        </p:txBody>
      </p:sp>
      <p:sp>
        <p:nvSpPr>
          <p:cNvPr id="24" name="Text Placeholder 18"/>
          <p:cNvSpPr txBox="1">
            <a:spLocks/>
          </p:cNvSpPr>
          <p:nvPr/>
        </p:nvSpPr>
        <p:spPr>
          <a:xfrm>
            <a:off x="4675790" y="1596943"/>
            <a:ext cx="3872898" cy="384257"/>
          </a:xfrm>
          <a:prstGeom prst="rect">
            <a:avLst/>
          </a:prstGeom>
          <a:noFill/>
        </p:spPr>
        <p:txBody>
          <a:bodyPr vert="horz" wrap="square" lIns="72000" tIns="36000" rIns="36000" bIns="360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costs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Content Placeholder 11"/>
          <p:cNvSpPr txBox="1">
            <a:spLocks/>
          </p:cNvSpPr>
          <p:nvPr/>
        </p:nvSpPr>
        <p:spPr>
          <a:xfrm>
            <a:off x="4675790" y="1981201"/>
            <a:ext cx="3872898" cy="2212730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One-time </a:t>
            </a:r>
            <a:r>
              <a:rPr lang="en-US" sz="1200" dirty="0" smtClean="0"/>
              <a:t>costs 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/>
              <a:t>IT systems development (5, 10, 1, 0, 0m)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Recruiting cost (3, 2, 0, 0, 0m)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 </a:t>
            </a:r>
          </a:p>
          <a:p>
            <a:r>
              <a:rPr lang="en-US" sz="1200" dirty="0"/>
              <a:t>Recurring </a:t>
            </a:r>
            <a:r>
              <a:rPr lang="en-US" sz="1200" dirty="0" smtClean="0"/>
              <a:t>costs</a:t>
            </a:r>
            <a:endParaRPr lang="en-US" sz="1200" dirty="0"/>
          </a:p>
          <a:p>
            <a:pPr lvl="1">
              <a:spcBef>
                <a:spcPts val="400"/>
              </a:spcBef>
            </a:pPr>
            <a:r>
              <a:rPr lang="en-US" dirty="0" smtClean="0"/>
              <a:t>15 </a:t>
            </a:r>
            <a:r>
              <a:rPr lang="en-US" dirty="0"/>
              <a:t>FTE product managers (0.8, 1.5, 1.5, 1.5, 1.5m)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25 FTE Engineers (2.5, 4, 4, 4, 4m) 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IT upgrades (0.0, 0.0, 0.3, 1, 1m) </a:t>
            </a:r>
          </a:p>
        </p:txBody>
      </p:sp>
      <p:sp>
        <p:nvSpPr>
          <p:cNvPr id="31" name="Freeform 30"/>
          <p:cNvSpPr/>
          <p:nvPr/>
        </p:nvSpPr>
        <p:spPr>
          <a:xfrm>
            <a:off x="609718" y="1973601"/>
            <a:ext cx="387655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4644008" y="1973601"/>
            <a:ext cx="3876558" cy="45719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299" y="6279981"/>
            <a:ext cx="48013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 smtClean="0"/>
              <a:t>Note: </a:t>
            </a:r>
            <a:r>
              <a:rPr lang="de-DE" sz="900" dirty="0" err="1"/>
              <a:t>P</a:t>
            </a:r>
            <a:r>
              <a:rPr lang="de-DE" sz="900" dirty="0" err="1" smtClean="0"/>
              <a:t>arentheses</a:t>
            </a:r>
            <a:r>
              <a:rPr lang="de-DE" sz="900" dirty="0" smtClean="0"/>
              <a:t> </a:t>
            </a:r>
            <a:r>
              <a:rPr lang="de-DE" sz="900" dirty="0" err="1" smtClean="0"/>
              <a:t>state</a:t>
            </a:r>
            <a:r>
              <a:rPr lang="de-DE" sz="900" dirty="0" smtClean="0"/>
              <a:t> </a:t>
            </a:r>
            <a:r>
              <a:rPr lang="de-DE" sz="900" dirty="0" err="1" smtClean="0"/>
              <a:t>contributions</a:t>
            </a:r>
            <a:r>
              <a:rPr lang="de-DE" sz="900" dirty="0" smtClean="0"/>
              <a:t> </a:t>
            </a:r>
            <a:r>
              <a:rPr lang="de-DE" sz="900" dirty="0" err="1" smtClean="0"/>
              <a:t>or</a:t>
            </a:r>
            <a:r>
              <a:rPr lang="de-DE" sz="900" dirty="0" smtClean="0"/>
              <a:t> </a:t>
            </a:r>
            <a:r>
              <a:rPr lang="de-DE" sz="900" dirty="0" err="1" smtClean="0"/>
              <a:t>costs</a:t>
            </a:r>
            <a:r>
              <a:rPr lang="de-DE" sz="900" dirty="0" smtClean="0"/>
              <a:t> in </a:t>
            </a:r>
            <a:r>
              <a:rPr lang="de-DE" sz="900" dirty="0" err="1" smtClean="0"/>
              <a:t>each</a:t>
            </a:r>
            <a:r>
              <a:rPr lang="de-DE" sz="900" dirty="0" smtClean="0"/>
              <a:t> </a:t>
            </a:r>
            <a:r>
              <a:rPr lang="de-DE" sz="900" dirty="0" err="1" smtClean="0"/>
              <a:t>of</a:t>
            </a:r>
            <a:r>
              <a:rPr lang="de-DE" sz="900" dirty="0" smtClean="0"/>
              <a:t> </a:t>
            </a:r>
            <a:r>
              <a:rPr lang="de-DE" sz="900" dirty="0" err="1" smtClean="0"/>
              <a:t>the</a:t>
            </a:r>
            <a:r>
              <a:rPr lang="de-DE" sz="900" dirty="0" smtClean="0"/>
              <a:t> </a:t>
            </a:r>
            <a:r>
              <a:rPr lang="de-DE" sz="900" dirty="0" err="1" smtClean="0"/>
              <a:t>first</a:t>
            </a:r>
            <a:r>
              <a:rPr lang="de-DE" sz="900" dirty="0" smtClean="0"/>
              <a:t> </a:t>
            </a:r>
            <a:r>
              <a:rPr lang="de-DE" sz="900" dirty="0" err="1" smtClean="0"/>
              <a:t>five</a:t>
            </a:r>
            <a:r>
              <a:rPr lang="de-DE" sz="900" dirty="0" smtClean="0"/>
              <a:t> </a:t>
            </a:r>
            <a:r>
              <a:rPr lang="de-DE" sz="900" dirty="0" err="1" smtClean="0"/>
              <a:t>years</a:t>
            </a:r>
            <a:r>
              <a:rPr lang="de-DE" sz="900" dirty="0" smtClean="0"/>
              <a:t>, in </a:t>
            </a:r>
            <a:r>
              <a:rPr lang="de-DE" sz="900" dirty="0" err="1" smtClean="0"/>
              <a:t>million</a:t>
            </a:r>
            <a:r>
              <a:rPr lang="de-DE" sz="900" dirty="0" smtClean="0"/>
              <a:t> USD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00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US" sz="2000" dirty="0" smtClean="0">
                <a:latin typeface="+mj-lt"/>
              </a:rPr>
              <a:t>Introduction – How to use these templates</a:t>
            </a:r>
            <a:endParaRPr lang="en-US" sz="2000" dirty="0"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892" y="1460288"/>
            <a:ext cx="7929796" cy="4487863"/>
          </a:xfrm>
        </p:spPr>
        <p:txBody>
          <a:bodyPr/>
          <a:lstStyle/>
          <a:p>
            <a:r>
              <a:rPr lang="en-US" dirty="0" smtClean="0"/>
              <a:t>On </a:t>
            </a:r>
            <a:r>
              <a:rPr lang="en-US" dirty="0"/>
              <a:t>the following pages are blank templates that can guide you through the process of determining the best design for a capabilities system that will enable your strategy. </a:t>
            </a:r>
            <a:endParaRPr lang="en-US" dirty="0" smtClean="0"/>
          </a:p>
          <a:p>
            <a:pPr lvl="1"/>
            <a:r>
              <a:rPr lang="en-US" dirty="0"/>
              <a:t>1) Inputs and outputs of each distinctive capability and how the system enables the way to play</a:t>
            </a:r>
          </a:p>
          <a:p>
            <a:pPr lvl="1"/>
            <a:r>
              <a:rPr lang="en-US" dirty="0"/>
              <a:t>2) For each capability: </a:t>
            </a:r>
          </a:p>
          <a:p>
            <a:pPr lvl="2"/>
            <a:r>
              <a:rPr lang="en-US" dirty="0" smtClean="0"/>
              <a:t>a) </a:t>
            </a:r>
            <a:r>
              <a:rPr lang="en-US" dirty="0"/>
              <a:t>What is it? </a:t>
            </a:r>
          </a:p>
          <a:p>
            <a:pPr lvl="2"/>
            <a:r>
              <a:rPr lang="en-US" dirty="0" smtClean="0"/>
              <a:t>b) </a:t>
            </a:r>
            <a:r>
              <a:rPr lang="en-US" dirty="0"/>
              <a:t>Why is it valuable?</a:t>
            </a:r>
          </a:p>
          <a:p>
            <a:pPr lvl="2"/>
            <a:r>
              <a:rPr lang="en-US" dirty="0" smtClean="0"/>
              <a:t>c) </a:t>
            </a:r>
            <a:r>
              <a:rPr lang="en-US" dirty="0"/>
              <a:t>How is it different from today?</a:t>
            </a:r>
          </a:p>
          <a:p>
            <a:pPr lvl="1"/>
            <a:r>
              <a:rPr lang="en-US" dirty="0"/>
              <a:t>3) For each capability, what does it look like in action?</a:t>
            </a:r>
          </a:p>
          <a:p>
            <a:pPr lvl="1"/>
            <a:r>
              <a:rPr lang="en-US" dirty="0"/>
              <a:t>4) For each capability, what is required to make it happen?</a:t>
            </a:r>
          </a:p>
          <a:p>
            <a:pPr lvl="1"/>
            <a:r>
              <a:rPr lang="en-US" dirty="0"/>
              <a:t>5) For the capabilities system, </a:t>
            </a:r>
            <a:r>
              <a:rPr lang="en-GB" dirty="0"/>
              <a:t>what does the business case look like</a:t>
            </a:r>
            <a:r>
              <a:rPr lang="en-GB" dirty="0" smtClean="0"/>
              <a:t>?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best results, please fill them out in </a:t>
            </a:r>
            <a:r>
              <a:rPr lang="en-US" dirty="0" smtClean="0"/>
              <a:t>sequence and make sure the content in each template builds on decisions you have made on previous ones – this ensures that your capabilities will enable your value proposition. Have people in charge of building a given capability fill in the respective templates, then review and iterate all capability designs together to make sure the system as a whole works for your company. 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5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593725" y="1981202"/>
            <a:ext cx="7954892" cy="897682"/>
          </a:xfrm>
        </p:spPr>
        <p:txBody>
          <a:bodyPr/>
          <a:lstStyle/>
          <a:p>
            <a:pPr marL="0" indent="0">
              <a:buNone/>
            </a:pPr>
            <a:r>
              <a:rPr lang="en-US" sz="2000" b="1" i="1" dirty="0" smtClean="0">
                <a:solidFill>
                  <a:schemeClr val="tx1"/>
                </a:solidFill>
                <a:latin typeface="+mj-lt"/>
              </a:rPr>
              <a:t>“Peeling the onion” template</a:t>
            </a:r>
          </a:p>
          <a:p>
            <a:pPr marL="0" indent="0">
              <a:buNone/>
            </a:pPr>
            <a:r>
              <a:rPr lang="en-US" sz="2000" b="1" i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Example: templates filled in</a:t>
            </a:r>
            <a:endParaRPr lang="en-US" sz="2000" b="1" i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9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948135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1. How the capabilities system enables the way to play </a:t>
            </a:r>
            <a:endParaRPr lang="en-GB" sz="2000" dirty="0"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27385" y="1797933"/>
            <a:ext cx="4691851" cy="4040741"/>
            <a:chOff x="2787000" y="2414971"/>
            <a:chExt cx="3535038" cy="3044470"/>
          </a:xfrm>
        </p:grpSpPr>
        <p:sp>
          <p:nvSpPr>
            <p:cNvPr id="50" name="Arc 49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9345814"/>
                <a:gd name="adj2" fmla="val 11762325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1" name="Arc 50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19892937"/>
                <a:gd name="adj2" fmla="val 939246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9" name="Arc 48"/>
            <p:cNvSpPr/>
            <p:nvPr/>
          </p:nvSpPr>
          <p:spPr>
            <a:xfrm flipH="1" flipV="1">
              <a:off x="2972612" y="2422055"/>
              <a:ext cx="2988598" cy="2988601"/>
            </a:xfrm>
            <a:prstGeom prst="arc">
              <a:avLst>
                <a:gd name="adj1" fmla="val 13901745"/>
                <a:gd name="adj2" fmla="val 17749782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Arc 4"/>
            <p:cNvSpPr/>
            <p:nvPr/>
          </p:nvSpPr>
          <p:spPr>
            <a:xfrm>
              <a:off x="2972612" y="2414971"/>
              <a:ext cx="2988598" cy="2988600"/>
            </a:xfrm>
            <a:prstGeom prst="arc">
              <a:avLst>
                <a:gd name="adj1" fmla="val 13901745"/>
                <a:gd name="adj2" fmla="val 18184713"/>
              </a:avLst>
            </a:prstGeom>
            <a:noFill/>
            <a:ln w="219075">
              <a:solidFill>
                <a:schemeClr val="bg1">
                  <a:lumMod val="85000"/>
                </a:schemeClr>
              </a:solidFill>
              <a:headEnd type="none" w="med" len="med"/>
              <a:tailEnd type="triangle" w="med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9" name="Freeform 196"/>
            <p:cNvSpPr>
              <a:spLocks/>
            </p:cNvSpPr>
            <p:nvPr/>
          </p:nvSpPr>
          <p:spPr bwMode="auto">
            <a:xfrm rot="3732348">
              <a:off x="2789063" y="2457464"/>
              <a:ext cx="1173865" cy="1177992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196"/>
            <p:cNvSpPr>
              <a:spLocks/>
            </p:cNvSpPr>
            <p:nvPr/>
          </p:nvSpPr>
          <p:spPr bwMode="auto">
            <a:xfrm rot="3732348">
              <a:off x="5137038" y="2457465"/>
              <a:ext cx="1173865" cy="1177992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A85B6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196"/>
            <p:cNvSpPr>
              <a:spLocks/>
            </p:cNvSpPr>
            <p:nvPr/>
          </p:nvSpPr>
          <p:spPr bwMode="auto">
            <a:xfrm rot="9132348">
              <a:off x="5148174" y="4281447"/>
              <a:ext cx="1173864" cy="1177994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CDA1A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196"/>
            <p:cNvSpPr>
              <a:spLocks/>
            </p:cNvSpPr>
            <p:nvPr/>
          </p:nvSpPr>
          <p:spPr bwMode="auto">
            <a:xfrm rot="9132348">
              <a:off x="2788200" y="4281447"/>
              <a:ext cx="1173864" cy="1177994"/>
            </a:xfrm>
            <a:custGeom>
              <a:avLst/>
              <a:gdLst>
                <a:gd name="T0" fmla="*/ 473 w 481"/>
                <a:gd name="T1" fmla="*/ 254 h 483"/>
                <a:gd name="T2" fmla="*/ 448 w 481"/>
                <a:gd name="T3" fmla="*/ 250 h 483"/>
                <a:gd name="T4" fmla="*/ 435 w 481"/>
                <a:gd name="T5" fmla="*/ 182 h 483"/>
                <a:gd name="T6" fmla="*/ 460 w 481"/>
                <a:gd name="T7" fmla="*/ 170 h 483"/>
                <a:gd name="T8" fmla="*/ 464 w 481"/>
                <a:gd name="T9" fmla="*/ 153 h 483"/>
                <a:gd name="T10" fmla="*/ 431 w 481"/>
                <a:gd name="T11" fmla="*/ 93 h 483"/>
                <a:gd name="T12" fmla="*/ 414 w 481"/>
                <a:gd name="T13" fmla="*/ 89 h 483"/>
                <a:gd name="T14" fmla="*/ 389 w 481"/>
                <a:gd name="T15" fmla="*/ 102 h 483"/>
                <a:gd name="T16" fmla="*/ 338 w 481"/>
                <a:gd name="T17" fmla="*/ 68 h 483"/>
                <a:gd name="T18" fmla="*/ 346 w 481"/>
                <a:gd name="T19" fmla="*/ 34 h 483"/>
                <a:gd name="T20" fmla="*/ 338 w 481"/>
                <a:gd name="T21" fmla="*/ 21 h 483"/>
                <a:gd name="T22" fmla="*/ 270 w 481"/>
                <a:gd name="T23" fmla="*/ 0 h 483"/>
                <a:gd name="T24" fmla="*/ 253 w 481"/>
                <a:gd name="T25" fmla="*/ 9 h 483"/>
                <a:gd name="T26" fmla="*/ 245 w 481"/>
                <a:gd name="T27" fmla="*/ 43 h 483"/>
                <a:gd name="T28" fmla="*/ 186 w 481"/>
                <a:gd name="T29" fmla="*/ 51 h 483"/>
                <a:gd name="T30" fmla="*/ 169 w 481"/>
                <a:gd name="T31" fmla="*/ 21 h 483"/>
                <a:gd name="T32" fmla="*/ 152 w 481"/>
                <a:gd name="T33" fmla="*/ 17 h 483"/>
                <a:gd name="T34" fmla="*/ 93 w 481"/>
                <a:gd name="T35" fmla="*/ 55 h 483"/>
                <a:gd name="T36" fmla="*/ 89 w 481"/>
                <a:gd name="T37" fmla="*/ 68 h 483"/>
                <a:gd name="T38" fmla="*/ 106 w 481"/>
                <a:gd name="T39" fmla="*/ 98 h 483"/>
                <a:gd name="T40" fmla="*/ 68 w 481"/>
                <a:gd name="T41" fmla="*/ 149 h 483"/>
                <a:gd name="T42" fmla="*/ 34 w 481"/>
                <a:gd name="T43" fmla="*/ 140 h 483"/>
                <a:gd name="T44" fmla="*/ 21 w 481"/>
                <a:gd name="T45" fmla="*/ 144 h 483"/>
                <a:gd name="T46" fmla="*/ 5 w 481"/>
                <a:gd name="T47" fmla="*/ 216 h 483"/>
                <a:gd name="T48" fmla="*/ 13 w 481"/>
                <a:gd name="T49" fmla="*/ 229 h 483"/>
                <a:gd name="T50" fmla="*/ 43 w 481"/>
                <a:gd name="T51" fmla="*/ 237 h 483"/>
                <a:gd name="T52" fmla="*/ 47 w 481"/>
                <a:gd name="T53" fmla="*/ 301 h 483"/>
                <a:gd name="T54" fmla="*/ 21 w 481"/>
                <a:gd name="T55" fmla="*/ 318 h 483"/>
                <a:gd name="T56" fmla="*/ 17 w 481"/>
                <a:gd name="T57" fmla="*/ 331 h 483"/>
                <a:gd name="T58" fmla="*/ 55 w 481"/>
                <a:gd name="T59" fmla="*/ 394 h 483"/>
                <a:gd name="T60" fmla="*/ 68 w 481"/>
                <a:gd name="T61" fmla="*/ 398 h 483"/>
                <a:gd name="T62" fmla="*/ 93 w 481"/>
                <a:gd name="T63" fmla="*/ 382 h 483"/>
                <a:gd name="T64" fmla="*/ 144 w 481"/>
                <a:gd name="T65" fmla="*/ 424 h 483"/>
                <a:gd name="T66" fmla="*/ 140 w 481"/>
                <a:gd name="T67" fmla="*/ 449 h 483"/>
                <a:gd name="T68" fmla="*/ 148 w 481"/>
                <a:gd name="T69" fmla="*/ 462 h 483"/>
                <a:gd name="T70" fmla="*/ 216 w 481"/>
                <a:gd name="T71" fmla="*/ 483 h 483"/>
                <a:gd name="T72" fmla="*/ 228 w 481"/>
                <a:gd name="T73" fmla="*/ 475 h 483"/>
                <a:gd name="T74" fmla="*/ 237 w 481"/>
                <a:gd name="T75" fmla="*/ 449 h 483"/>
                <a:gd name="T76" fmla="*/ 304 w 481"/>
                <a:gd name="T77" fmla="*/ 441 h 483"/>
                <a:gd name="T78" fmla="*/ 317 w 481"/>
                <a:gd name="T79" fmla="*/ 462 h 483"/>
                <a:gd name="T80" fmla="*/ 329 w 481"/>
                <a:gd name="T81" fmla="*/ 466 h 483"/>
                <a:gd name="T82" fmla="*/ 393 w 481"/>
                <a:gd name="T83" fmla="*/ 432 h 483"/>
                <a:gd name="T84" fmla="*/ 397 w 481"/>
                <a:gd name="T85" fmla="*/ 415 h 483"/>
                <a:gd name="T86" fmla="*/ 384 w 481"/>
                <a:gd name="T87" fmla="*/ 394 h 483"/>
                <a:gd name="T88" fmla="*/ 422 w 481"/>
                <a:gd name="T89" fmla="*/ 339 h 483"/>
                <a:gd name="T90" fmla="*/ 452 w 481"/>
                <a:gd name="T91" fmla="*/ 348 h 483"/>
                <a:gd name="T92" fmla="*/ 464 w 481"/>
                <a:gd name="T93" fmla="*/ 339 h 483"/>
                <a:gd name="T94" fmla="*/ 481 w 481"/>
                <a:gd name="T95" fmla="*/ 267 h 483"/>
                <a:gd name="T96" fmla="*/ 473 w 481"/>
                <a:gd name="T97" fmla="*/ 254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81" h="483">
                  <a:moveTo>
                    <a:pt x="473" y="254"/>
                  </a:moveTo>
                  <a:cubicBezTo>
                    <a:pt x="448" y="250"/>
                    <a:pt x="448" y="250"/>
                    <a:pt x="448" y="250"/>
                  </a:cubicBezTo>
                  <a:cubicBezTo>
                    <a:pt x="448" y="225"/>
                    <a:pt x="443" y="204"/>
                    <a:pt x="435" y="182"/>
                  </a:cubicBezTo>
                  <a:cubicBezTo>
                    <a:pt x="460" y="170"/>
                    <a:pt x="460" y="170"/>
                    <a:pt x="460" y="170"/>
                  </a:cubicBezTo>
                  <a:cubicBezTo>
                    <a:pt x="469" y="165"/>
                    <a:pt x="469" y="157"/>
                    <a:pt x="464" y="153"/>
                  </a:cubicBezTo>
                  <a:cubicBezTo>
                    <a:pt x="431" y="93"/>
                    <a:pt x="431" y="93"/>
                    <a:pt x="431" y="93"/>
                  </a:cubicBezTo>
                  <a:cubicBezTo>
                    <a:pt x="426" y="85"/>
                    <a:pt x="418" y="85"/>
                    <a:pt x="414" y="89"/>
                  </a:cubicBezTo>
                  <a:cubicBezTo>
                    <a:pt x="389" y="102"/>
                    <a:pt x="389" y="102"/>
                    <a:pt x="389" y="102"/>
                  </a:cubicBezTo>
                  <a:cubicBezTo>
                    <a:pt x="372" y="89"/>
                    <a:pt x="355" y="77"/>
                    <a:pt x="338" y="68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26"/>
                    <a:pt x="342" y="21"/>
                    <a:pt x="338" y="21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62" y="0"/>
                    <a:pt x="258" y="5"/>
                    <a:pt x="253" y="9"/>
                  </a:cubicBezTo>
                  <a:cubicBezTo>
                    <a:pt x="245" y="43"/>
                    <a:pt x="245" y="43"/>
                    <a:pt x="245" y="43"/>
                  </a:cubicBezTo>
                  <a:cubicBezTo>
                    <a:pt x="228" y="43"/>
                    <a:pt x="207" y="47"/>
                    <a:pt x="186" y="51"/>
                  </a:cubicBezTo>
                  <a:cubicBezTo>
                    <a:pt x="169" y="21"/>
                    <a:pt x="169" y="21"/>
                    <a:pt x="169" y="21"/>
                  </a:cubicBezTo>
                  <a:cubicBezTo>
                    <a:pt x="165" y="17"/>
                    <a:pt x="161" y="13"/>
                    <a:pt x="152" y="17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89" y="55"/>
                    <a:pt x="85" y="64"/>
                    <a:pt x="89" y="68"/>
                  </a:cubicBezTo>
                  <a:cubicBezTo>
                    <a:pt x="106" y="98"/>
                    <a:pt x="106" y="98"/>
                    <a:pt x="106" y="98"/>
                  </a:cubicBezTo>
                  <a:cubicBezTo>
                    <a:pt x="89" y="110"/>
                    <a:pt x="76" y="127"/>
                    <a:pt x="68" y="149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0" y="136"/>
                    <a:pt x="21" y="140"/>
                    <a:pt x="21" y="144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0" y="221"/>
                    <a:pt x="5" y="229"/>
                    <a:pt x="13" y="229"/>
                  </a:cubicBezTo>
                  <a:cubicBezTo>
                    <a:pt x="43" y="237"/>
                    <a:pt x="43" y="237"/>
                    <a:pt x="43" y="237"/>
                  </a:cubicBezTo>
                  <a:cubicBezTo>
                    <a:pt x="38" y="259"/>
                    <a:pt x="43" y="280"/>
                    <a:pt x="47" y="301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17" y="318"/>
                    <a:pt x="17" y="326"/>
                    <a:pt x="17" y="331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9" y="398"/>
                    <a:pt x="64" y="398"/>
                    <a:pt x="68" y="398"/>
                  </a:cubicBezTo>
                  <a:cubicBezTo>
                    <a:pt x="93" y="382"/>
                    <a:pt x="93" y="382"/>
                    <a:pt x="93" y="382"/>
                  </a:cubicBezTo>
                  <a:cubicBezTo>
                    <a:pt x="106" y="398"/>
                    <a:pt x="127" y="411"/>
                    <a:pt x="144" y="424"/>
                  </a:cubicBezTo>
                  <a:cubicBezTo>
                    <a:pt x="140" y="449"/>
                    <a:pt x="140" y="449"/>
                    <a:pt x="140" y="449"/>
                  </a:cubicBezTo>
                  <a:cubicBezTo>
                    <a:pt x="135" y="458"/>
                    <a:pt x="140" y="462"/>
                    <a:pt x="148" y="462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20" y="483"/>
                    <a:pt x="228" y="479"/>
                    <a:pt x="228" y="475"/>
                  </a:cubicBezTo>
                  <a:cubicBezTo>
                    <a:pt x="237" y="449"/>
                    <a:pt x="237" y="449"/>
                    <a:pt x="237" y="449"/>
                  </a:cubicBezTo>
                  <a:cubicBezTo>
                    <a:pt x="258" y="449"/>
                    <a:pt x="283" y="445"/>
                    <a:pt x="304" y="441"/>
                  </a:cubicBezTo>
                  <a:cubicBezTo>
                    <a:pt x="317" y="462"/>
                    <a:pt x="317" y="462"/>
                    <a:pt x="317" y="462"/>
                  </a:cubicBezTo>
                  <a:cubicBezTo>
                    <a:pt x="321" y="466"/>
                    <a:pt x="325" y="470"/>
                    <a:pt x="329" y="466"/>
                  </a:cubicBezTo>
                  <a:cubicBezTo>
                    <a:pt x="393" y="432"/>
                    <a:pt x="393" y="432"/>
                    <a:pt x="393" y="432"/>
                  </a:cubicBezTo>
                  <a:cubicBezTo>
                    <a:pt x="397" y="428"/>
                    <a:pt x="401" y="420"/>
                    <a:pt x="397" y="415"/>
                  </a:cubicBezTo>
                  <a:cubicBezTo>
                    <a:pt x="384" y="394"/>
                    <a:pt x="384" y="394"/>
                    <a:pt x="384" y="394"/>
                  </a:cubicBezTo>
                  <a:cubicBezTo>
                    <a:pt x="401" y="377"/>
                    <a:pt x="414" y="360"/>
                    <a:pt x="422" y="339"/>
                  </a:cubicBezTo>
                  <a:cubicBezTo>
                    <a:pt x="452" y="348"/>
                    <a:pt x="452" y="348"/>
                    <a:pt x="452" y="348"/>
                  </a:cubicBezTo>
                  <a:cubicBezTo>
                    <a:pt x="456" y="348"/>
                    <a:pt x="460" y="343"/>
                    <a:pt x="464" y="339"/>
                  </a:cubicBezTo>
                  <a:cubicBezTo>
                    <a:pt x="481" y="267"/>
                    <a:pt x="481" y="267"/>
                    <a:pt x="481" y="267"/>
                  </a:cubicBezTo>
                  <a:cubicBezTo>
                    <a:pt x="481" y="263"/>
                    <a:pt x="477" y="259"/>
                    <a:pt x="473" y="254"/>
                  </a:cubicBezTo>
                  <a:close/>
                </a:path>
              </a:pathLst>
            </a:custGeom>
            <a:solidFill>
              <a:srgbClr val="E6D0D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gray">
            <a:xfrm>
              <a:off x="2914895" y="2884136"/>
              <a:ext cx="856777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capability 1&gt;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6" name="Rectangle 14"/>
            <p:cNvSpPr>
              <a:spLocks noChangeArrowheads="1"/>
            </p:cNvSpPr>
            <p:nvPr/>
          </p:nvSpPr>
          <p:spPr bwMode="gray">
            <a:xfrm>
              <a:off x="2914895" y="4708118"/>
              <a:ext cx="856777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capability 4&gt;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gray">
            <a:xfrm>
              <a:off x="5293183" y="2884136"/>
              <a:ext cx="870453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</a:t>
              </a:r>
              <a:r>
                <a:rPr lang="en-US" sz="1400" b="1" i="1" dirty="0">
                  <a:solidFill>
                    <a:schemeClr val="bg1"/>
                  </a:solidFill>
                </a:rPr>
                <a:t>capability </a:t>
              </a:r>
              <a:r>
                <a:rPr lang="en-US" sz="1400" b="1" i="1" dirty="0" smtClean="0">
                  <a:solidFill>
                    <a:schemeClr val="bg1"/>
                  </a:solidFill>
                </a:rPr>
                <a:t>2&gt;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gray">
            <a:xfrm>
              <a:off x="5293184" y="4708115"/>
              <a:ext cx="870451" cy="324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tx1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</a:rPr>
                <a:t>&lt;Your capability 3&gt;</a:t>
              </a:r>
              <a:endParaRPr lang="en-US" sz="1400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Content Placeholder 11"/>
          <p:cNvSpPr txBox="1">
            <a:spLocks/>
          </p:cNvSpPr>
          <p:nvPr/>
        </p:nvSpPr>
        <p:spPr>
          <a:xfrm>
            <a:off x="5676344" y="1593851"/>
            <a:ext cx="287227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 smtClean="0"/>
              <a:t>How </a:t>
            </a:r>
            <a:r>
              <a:rPr lang="en-US" sz="1200" b="1" dirty="0"/>
              <a:t>the capabilities system enables the </a:t>
            </a:r>
            <a:r>
              <a:rPr lang="en-US" sz="1200" b="1" dirty="0" smtClean="0"/>
              <a:t>way </a:t>
            </a:r>
            <a:r>
              <a:rPr lang="en-US" sz="1200" b="1" dirty="0"/>
              <a:t>to play </a:t>
            </a:r>
            <a:endParaRPr lang="en-US" sz="1200" b="1" dirty="0" smtClean="0"/>
          </a:p>
          <a:p>
            <a:r>
              <a:rPr lang="en-US" sz="1200" dirty="0" smtClean="0"/>
              <a:t>&lt;Please describe how the capabilities system enables the way to play; see example on page 13&gt;</a:t>
            </a:r>
          </a:p>
          <a:p>
            <a:endParaRPr lang="en-US" sz="1200" dirty="0"/>
          </a:p>
        </p:txBody>
      </p:sp>
      <p:sp>
        <p:nvSpPr>
          <p:cNvPr id="18" name="Freeform 17"/>
          <p:cNvSpPr/>
          <p:nvPr/>
        </p:nvSpPr>
        <p:spPr>
          <a:xfrm rot="16200000">
            <a:off x="3344110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770611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Freeform 23"/>
          <p:cNvSpPr>
            <a:spLocks/>
          </p:cNvSpPr>
          <p:nvPr/>
        </p:nvSpPr>
        <p:spPr bwMode="auto">
          <a:xfrm rot="3260995">
            <a:off x="540295" y="1904351"/>
            <a:ext cx="2063622" cy="2063622"/>
          </a:xfrm>
          <a:custGeom>
            <a:avLst/>
            <a:gdLst>
              <a:gd name="T0" fmla="*/ 2318 w 2540"/>
              <a:gd name="T1" fmla="*/ 951 h 2540"/>
              <a:gd name="T2" fmla="*/ 2269 w 2540"/>
              <a:gd name="T3" fmla="*/ 816 h 2540"/>
              <a:gd name="T4" fmla="*/ 2326 w 2540"/>
              <a:gd name="T5" fmla="*/ 614 h 2540"/>
              <a:gd name="T6" fmla="*/ 2342 w 2540"/>
              <a:gd name="T7" fmla="*/ 583 h 2540"/>
              <a:gd name="T8" fmla="*/ 2333 w 2540"/>
              <a:gd name="T9" fmla="*/ 541 h 2540"/>
              <a:gd name="T10" fmla="*/ 1999 w 2540"/>
              <a:gd name="T11" fmla="*/ 205 h 2540"/>
              <a:gd name="T12" fmla="*/ 1957 w 2540"/>
              <a:gd name="T13" fmla="*/ 197 h 2540"/>
              <a:gd name="T14" fmla="*/ 1818 w 2540"/>
              <a:gd name="T15" fmla="*/ 320 h 2540"/>
              <a:gd name="T16" fmla="*/ 1723 w 2540"/>
              <a:gd name="T17" fmla="*/ 271 h 2540"/>
              <a:gd name="T18" fmla="*/ 1589 w 2540"/>
              <a:gd name="T19" fmla="*/ 220 h 2540"/>
              <a:gd name="T20" fmla="*/ 1551 w 2540"/>
              <a:gd name="T21" fmla="*/ 46 h 2540"/>
              <a:gd name="T22" fmla="*/ 1528 w 2540"/>
              <a:gd name="T23" fmla="*/ 10 h 2540"/>
              <a:gd name="T24" fmla="*/ 1044 w 2540"/>
              <a:gd name="T25" fmla="*/ 0 h 2540"/>
              <a:gd name="T26" fmla="*/ 1012 w 2540"/>
              <a:gd name="T27" fmla="*/ 10 h 2540"/>
              <a:gd name="T28" fmla="*/ 987 w 2540"/>
              <a:gd name="T29" fmla="*/ 46 h 2540"/>
              <a:gd name="T30" fmla="*/ 951 w 2540"/>
              <a:gd name="T31" fmla="*/ 220 h 2540"/>
              <a:gd name="T32" fmla="*/ 817 w 2540"/>
              <a:gd name="T33" fmla="*/ 271 h 2540"/>
              <a:gd name="T34" fmla="*/ 616 w 2540"/>
              <a:gd name="T35" fmla="*/ 212 h 2540"/>
              <a:gd name="T36" fmla="*/ 587 w 2540"/>
              <a:gd name="T37" fmla="*/ 197 h 2540"/>
              <a:gd name="T38" fmla="*/ 543 w 2540"/>
              <a:gd name="T39" fmla="*/ 205 h 2540"/>
              <a:gd name="T40" fmla="*/ 209 w 2540"/>
              <a:gd name="T41" fmla="*/ 541 h 2540"/>
              <a:gd name="T42" fmla="*/ 200 w 2540"/>
              <a:gd name="T43" fmla="*/ 583 h 2540"/>
              <a:gd name="T44" fmla="*/ 322 w 2540"/>
              <a:gd name="T45" fmla="*/ 721 h 2540"/>
              <a:gd name="T46" fmla="*/ 273 w 2540"/>
              <a:gd name="T47" fmla="*/ 816 h 2540"/>
              <a:gd name="T48" fmla="*/ 222 w 2540"/>
              <a:gd name="T49" fmla="*/ 951 h 2540"/>
              <a:gd name="T50" fmla="*/ 46 w 2540"/>
              <a:gd name="T51" fmla="*/ 987 h 2540"/>
              <a:gd name="T52" fmla="*/ 10 w 2540"/>
              <a:gd name="T53" fmla="*/ 1012 h 2540"/>
              <a:gd name="T54" fmla="*/ 0 w 2540"/>
              <a:gd name="T55" fmla="*/ 1496 h 2540"/>
              <a:gd name="T56" fmla="*/ 10 w 2540"/>
              <a:gd name="T57" fmla="*/ 1528 h 2540"/>
              <a:gd name="T58" fmla="*/ 46 w 2540"/>
              <a:gd name="T59" fmla="*/ 1551 h 2540"/>
              <a:gd name="T60" fmla="*/ 222 w 2540"/>
              <a:gd name="T61" fmla="*/ 1587 h 2540"/>
              <a:gd name="T62" fmla="*/ 273 w 2540"/>
              <a:gd name="T63" fmla="*/ 1723 h 2540"/>
              <a:gd name="T64" fmla="*/ 214 w 2540"/>
              <a:gd name="T65" fmla="*/ 1926 h 2540"/>
              <a:gd name="T66" fmla="*/ 197 w 2540"/>
              <a:gd name="T67" fmla="*/ 1955 h 2540"/>
              <a:gd name="T68" fmla="*/ 205 w 2540"/>
              <a:gd name="T69" fmla="*/ 1999 h 2540"/>
              <a:gd name="T70" fmla="*/ 541 w 2540"/>
              <a:gd name="T71" fmla="*/ 2333 h 2540"/>
              <a:gd name="T72" fmla="*/ 583 w 2540"/>
              <a:gd name="T73" fmla="*/ 2342 h 2540"/>
              <a:gd name="T74" fmla="*/ 722 w 2540"/>
              <a:gd name="T75" fmla="*/ 2218 h 2540"/>
              <a:gd name="T76" fmla="*/ 817 w 2540"/>
              <a:gd name="T77" fmla="*/ 2267 h 2540"/>
              <a:gd name="T78" fmla="*/ 951 w 2540"/>
              <a:gd name="T79" fmla="*/ 2318 h 2540"/>
              <a:gd name="T80" fmla="*/ 987 w 2540"/>
              <a:gd name="T81" fmla="*/ 2493 h 2540"/>
              <a:gd name="T82" fmla="*/ 1012 w 2540"/>
              <a:gd name="T83" fmla="*/ 2530 h 2540"/>
              <a:gd name="T84" fmla="*/ 1496 w 2540"/>
              <a:gd name="T85" fmla="*/ 2540 h 2540"/>
              <a:gd name="T86" fmla="*/ 1528 w 2540"/>
              <a:gd name="T87" fmla="*/ 2530 h 2540"/>
              <a:gd name="T88" fmla="*/ 1551 w 2540"/>
              <a:gd name="T89" fmla="*/ 2493 h 2540"/>
              <a:gd name="T90" fmla="*/ 1589 w 2540"/>
              <a:gd name="T91" fmla="*/ 2318 h 2540"/>
              <a:gd name="T92" fmla="*/ 1723 w 2540"/>
              <a:gd name="T93" fmla="*/ 2267 h 2540"/>
              <a:gd name="T94" fmla="*/ 1928 w 2540"/>
              <a:gd name="T95" fmla="*/ 2326 h 2540"/>
              <a:gd name="T96" fmla="*/ 1958 w 2540"/>
              <a:gd name="T97" fmla="*/ 2342 h 2540"/>
              <a:gd name="T98" fmla="*/ 2001 w 2540"/>
              <a:gd name="T99" fmla="*/ 2333 h 2540"/>
              <a:gd name="T100" fmla="*/ 2337 w 2540"/>
              <a:gd name="T101" fmla="*/ 1999 h 2540"/>
              <a:gd name="T102" fmla="*/ 2345 w 2540"/>
              <a:gd name="T103" fmla="*/ 1955 h 2540"/>
              <a:gd name="T104" fmla="*/ 2220 w 2540"/>
              <a:gd name="T105" fmla="*/ 1816 h 2540"/>
              <a:gd name="T106" fmla="*/ 2269 w 2540"/>
              <a:gd name="T107" fmla="*/ 1721 h 2540"/>
              <a:gd name="T108" fmla="*/ 2318 w 2540"/>
              <a:gd name="T109" fmla="*/ 1587 h 2540"/>
              <a:gd name="T110" fmla="*/ 2493 w 2540"/>
              <a:gd name="T111" fmla="*/ 1551 h 2540"/>
              <a:gd name="T112" fmla="*/ 2530 w 2540"/>
              <a:gd name="T113" fmla="*/ 1528 h 2540"/>
              <a:gd name="T114" fmla="*/ 2540 w 2540"/>
              <a:gd name="T115" fmla="*/ 1044 h 2540"/>
              <a:gd name="T116" fmla="*/ 2530 w 2540"/>
              <a:gd name="T117" fmla="*/ 1012 h 2540"/>
              <a:gd name="T118" fmla="*/ 2493 w 2540"/>
              <a:gd name="T119" fmla="*/ 987 h 2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540" h="2540">
                <a:moveTo>
                  <a:pt x="2481" y="987"/>
                </a:moveTo>
                <a:lnTo>
                  <a:pt x="2328" y="987"/>
                </a:lnTo>
                <a:lnTo>
                  <a:pt x="2328" y="987"/>
                </a:lnTo>
                <a:lnTo>
                  <a:pt x="2318" y="951"/>
                </a:lnTo>
                <a:lnTo>
                  <a:pt x="2308" y="917"/>
                </a:lnTo>
                <a:lnTo>
                  <a:pt x="2296" y="883"/>
                </a:lnTo>
                <a:lnTo>
                  <a:pt x="2282" y="849"/>
                </a:lnTo>
                <a:lnTo>
                  <a:pt x="2269" y="816"/>
                </a:lnTo>
                <a:lnTo>
                  <a:pt x="2252" y="783"/>
                </a:lnTo>
                <a:lnTo>
                  <a:pt x="2236" y="753"/>
                </a:lnTo>
                <a:lnTo>
                  <a:pt x="2220" y="721"/>
                </a:lnTo>
                <a:lnTo>
                  <a:pt x="2326" y="614"/>
                </a:lnTo>
                <a:lnTo>
                  <a:pt x="2326" y="614"/>
                </a:lnTo>
                <a:lnTo>
                  <a:pt x="2333" y="604"/>
                </a:lnTo>
                <a:lnTo>
                  <a:pt x="2340" y="593"/>
                </a:lnTo>
                <a:lnTo>
                  <a:pt x="2342" y="583"/>
                </a:lnTo>
                <a:lnTo>
                  <a:pt x="2343" y="573"/>
                </a:lnTo>
                <a:lnTo>
                  <a:pt x="2342" y="561"/>
                </a:lnTo>
                <a:lnTo>
                  <a:pt x="2340" y="551"/>
                </a:lnTo>
                <a:lnTo>
                  <a:pt x="2333" y="541"/>
                </a:lnTo>
                <a:lnTo>
                  <a:pt x="2326" y="531"/>
                </a:lnTo>
                <a:lnTo>
                  <a:pt x="2008" y="212"/>
                </a:lnTo>
                <a:lnTo>
                  <a:pt x="2008" y="212"/>
                </a:lnTo>
                <a:lnTo>
                  <a:pt x="1999" y="205"/>
                </a:lnTo>
                <a:lnTo>
                  <a:pt x="1989" y="200"/>
                </a:lnTo>
                <a:lnTo>
                  <a:pt x="1979" y="197"/>
                </a:lnTo>
                <a:lnTo>
                  <a:pt x="1967" y="195"/>
                </a:lnTo>
                <a:lnTo>
                  <a:pt x="1957" y="197"/>
                </a:lnTo>
                <a:lnTo>
                  <a:pt x="1945" y="200"/>
                </a:lnTo>
                <a:lnTo>
                  <a:pt x="1935" y="205"/>
                </a:lnTo>
                <a:lnTo>
                  <a:pt x="1926" y="212"/>
                </a:lnTo>
                <a:lnTo>
                  <a:pt x="1818" y="320"/>
                </a:lnTo>
                <a:lnTo>
                  <a:pt x="1818" y="320"/>
                </a:lnTo>
                <a:lnTo>
                  <a:pt x="1787" y="304"/>
                </a:lnTo>
                <a:lnTo>
                  <a:pt x="1755" y="287"/>
                </a:lnTo>
                <a:lnTo>
                  <a:pt x="1723" y="271"/>
                </a:lnTo>
                <a:lnTo>
                  <a:pt x="1691" y="258"/>
                </a:lnTo>
                <a:lnTo>
                  <a:pt x="1657" y="244"/>
                </a:lnTo>
                <a:lnTo>
                  <a:pt x="1623" y="232"/>
                </a:lnTo>
                <a:lnTo>
                  <a:pt x="1589" y="220"/>
                </a:lnTo>
                <a:lnTo>
                  <a:pt x="1553" y="210"/>
                </a:lnTo>
                <a:lnTo>
                  <a:pt x="1553" y="58"/>
                </a:lnTo>
                <a:lnTo>
                  <a:pt x="1553" y="58"/>
                </a:lnTo>
                <a:lnTo>
                  <a:pt x="1551" y="46"/>
                </a:lnTo>
                <a:lnTo>
                  <a:pt x="1548" y="36"/>
                </a:lnTo>
                <a:lnTo>
                  <a:pt x="1543" y="25"/>
                </a:lnTo>
                <a:lnTo>
                  <a:pt x="1536" y="17"/>
                </a:lnTo>
                <a:lnTo>
                  <a:pt x="1528" y="10"/>
                </a:lnTo>
                <a:lnTo>
                  <a:pt x="1518" y="5"/>
                </a:lnTo>
                <a:lnTo>
                  <a:pt x="1506" y="2"/>
                </a:lnTo>
                <a:lnTo>
                  <a:pt x="1496" y="0"/>
                </a:lnTo>
                <a:lnTo>
                  <a:pt x="1044" y="0"/>
                </a:lnTo>
                <a:lnTo>
                  <a:pt x="1044" y="0"/>
                </a:lnTo>
                <a:lnTo>
                  <a:pt x="1033" y="2"/>
                </a:lnTo>
                <a:lnTo>
                  <a:pt x="1022" y="5"/>
                </a:lnTo>
                <a:lnTo>
                  <a:pt x="1012" y="10"/>
                </a:lnTo>
                <a:lnTo>
                  <a:pt x="1004" y="17"/>
                </a:lnTo>
                <a:lnTo>
                  <a:pt x="997" y="25"/>
                </a:lnTo>
                <a:lnTo>
                  <a:pt x="990" y="36"/>
                </a:lnTo>
                <a:lnTo>
                  <a:pt x="987" y="46"/>
                </a:lnTo>
                <a:lnTo>
                  <a:pt x="987" y="58"/>
                </a:lnTo>
                <a:lnTo>
                  <a:pt x="987" y="210"/>
                </a:lnTo>
                <a:lnTo>
                  <a:pt x="987" y="210"/>
                </a:lnTo>
                <a:lnTo>
                  <a:pt x="951" y="220"/>
                </a:lnTo>
                <a:lnTo>
                  <a:pt x="917" y="232"/>
                </a:lnTo>
                <a:lnTo>
                  <a:pt x="883" y="244"/>
                </a:lnTo>
                <a:lnTo>
                  <a:pt x="851" y="258"/>
                </a:lnTo>
                <a:lnTo>
                  <a:pt x="817" y="271"/>
                </a:lnTo>
                <a:lnTo>
                  <a:pt x="785" y="287"/>
                </a:lnTo>
                <a:lnTo>
                  <a:pt x="755" y="304"/>
                </a:lnTo>
                <a:lnTo>
                  <a:pt x="722" y="320"/>
                </a:lnTo>
                <a:lnTo>
                  <a:pt x="616" y="212"/>
                </a:lnTo>
                <a:lnTo>
                  <a:pt x="616" y="212"/>
                </a:lnTo>
                <a:lnTo>
                  <a:pt x="607" y="205"/>
                </a:lnTo>
                <a:lnTo>
                  <a:pt x="597" y="200"/>
                </a:lnTo>
                <a:lnTo>
                  <a:pt x="587" y="197"/>
                </a:lnTo>
                <a:lnTo>
                  <a:pt x="575" y="195"/>
                </a:lnTo>
                <a:lnTo>
                  <a:pt x="565" y="197"/>
                </a:lnTo>
                <a:lnTo>
                  <a:pt x="553" y="200"/>
                </a:lnTo>
                <a:lnTo>
                  <a:pt x="543" y="205"/>
                </a:lnTo>
                <a:lnTo>
                  <a:pt x="534" y="212"/>
                </a:lnTo>
                <a:lnTo>
                  <a:pt x="215" y="531"/>
                </a:lnTo>
                <a:lnTo>
                  <a:pt x="215" y="531"/>
                </a:lnTo>
                <a:lnTo>
                  <a:pt x="209" y="541"/>
                </a:lnTo>
                <a:lnTo>
                  <a:pt x="203" y="551"/>
                </a:lnTo>
                <a:lnTo>
                  <a:pt x="200" y="561"/>
                </a:lnTo>
                <a:lnTo>
                  <a:pt x="198" y="573"/>
                </a:lnTo>
                <a:lnTo>
                  <a:pt x="200" y="583"/>
                </a:lnTo>
                <a:lnTo>
                  <a:pt x="203" y="593"/>
                </a:lnTo>
                <a:lnTo>
                  <a:pt x="209" y="604"/>
                </a:lnTo>
                <a:lnTo>
                  <a:pt x="215" y="614"/>
                </a:lnTo>
                <a:lnTo>
                  <a:pt x="322" y="721"/>
                </a:lnTo>
                <a:lnTo>
                  <a:pt x="322" y="721"/>
                </a:lnTo>
                <a:lnTo>
                  <a:pt x="305" y="751"/>
                </a:lnTo>
                <a:lnTo>
                  <a:pt x="288" y="783"/>
                </a:lnTo>
                <a:lnTo>
                  <a:pt x="273" y="816"/>
                </a:lnTo>
                <a:lnTo>
                  <a:pt x="258" y="849"/>
                </a:lnTo>
                <a:lnTo>
                  <a:pt x="246" y="882"/>
                </a:lnTo>
                <a:lnTo>
                  <a:pt x="232" y="917"/>
                </a:lnTo>
                <a:lnTo>
                  <a:pt x="222" y="951"/>
                </a:lnTo>
                <a:lnTo>
                  <a:pt x="212" y="987"/>
                </a:lnTo>
                <a:lnTo>
                  <a:pt x="58" y="987"/>
                </a:lnTo>
                <a:lnTo>
                  <a:pt x="58" y="987"/>
                </a:lnTo>
                <a:lnTo>
                  <a:pt x="46" y="987"/>
                </a:lnTo>
                <a:lnTo>
                  <a:pt x="36" y="990"/>
                </a:lnTo>
                <a:lnTo>
                  <a:pt x="25" y="997"/>
                </a:lnTo>
                <a:lnTo>
                  <a:pt x="17" y="1004"/>
                </a:lnTo>
                <a:lnTo>
                  <a:pt x="10" y="1012"/>
                </a:lnTo>
                <a:lnTo>
                  <a:pt x="5" y="1022"/>
                </a:lnTo>
                <a:lnTo>
                  <a:pt x="2" y="1033"/>
                </a:lnTo>
                <a:lnTo>
                  <a:pt x="0" y="1044"/>
                </a:lnTo>
                <a:lnTo>
                  <a:pt x="0" y="1496"/>
                </a:lnTo>
                <a:lnTo>
                  <a:pt x="0" y="1496"/>
                </a:lnTo>
                <a:lnTo>
                  <a:pt x="2" y="1506"/>
                </a:lnTo>
                <a:lnTo>
                  <a:pt x="5" y="1518"/>
                </a:lnTo>
                <a:lnTo>
                  <a:pt x="10" y="1528"/>
                </a:lnTo>
                <a:lnTo>
                  <a:pt x="17" y="1536"/>
                </a:lnTo>
                <a:lnTo>
                  <a:pt x="25" y="1543"/>
                </a:lnTo>
                <a:lnTo>
                  <a:pt x="36" y="1548"/>
                </a:lnTo>
                <a:lnTo>
                  <a:pt x="46" y="1551"/>
                </a:lnTo>
                <a:lnTo>
                  <a:pt x="58" y="1553"/>
                </a:lnTo>
                <a:lnTo>
                  <a:pt x="212" y="1553"/>
                </a:lnTo>
                <a:lnTo>
                  <a:pt x="212" y="1553"/>
                </a:lnTo>
                <a:lnTo>
                  <a:pt x="222" y="1587"/>
                </a:lnTo>
                <a:lnTo>
                  <a:pt x="232" y="1623"/>
                </a:lnTo>
                <a:lnTo>
                  <a:pt x="246" y="1657"/>
                </a:lnTo>
                <a:lnTo>
                  <a:pt x="258" y="1689"/>
                </a:lnTo>
                <a:lnTo>
                  <a:pt x="273" y="1723"/>
                </a:lnTo>
                <a:lnTo>
                  <a:pt x="288" y="1755"/>
                </a:lnTo>
                <a:lnTo>
                  <a:pt x="305" y="1785"/>
                </a:lnTo>
                <a:lnTo>
                  <a:pt x="322" y="1818"/>
                </a:lnTo>
                <a:lnTo>
                  <a:pt x="214" y="1926"/>
                </a:lnTo>
                <a:lnTo>
                  <a:pt x="214" y="1926"/>
                </a:lnTo>
                <a:lnTo>
                  <a:pt x="205" y="1935"/>
                </a:lnTo>
                <a:lnTo>
                  <a:pt x="200" y="1945"/>
                </a:lnTo>
                <a:lnTo>
                  <a:pt x="197" y="1955"/>
                </a:lnTo>
                <a:lnTo>
                  <a:pt x="197" y="1967"/>
                </a:lnTo>
                <a:lnTo>
                  <a:pt x="197" y="1979"/>
                </a:lnTo>
                <a:lnTo>
                  <a:pt x="200" y="1989"/>
                </a:lnTo>
                <a:lnTo>
                  <a:pt x="205" y="1999"/>
                </a:lnTo>
                <a:lnTo>
                  <a:pt x="214" y="2008"/>
                </a:lnTo>
                <a:lnTo>
                  <a:pt x="531" y="2326"/>
                </a:lnTo>
                <a:lnTo>
                  <a:pt x="531" y="2326"/>
                </a:lnTo>
                <a:lnTo>
                  <a:pt x="541" y="2333"/>
                </a:lnTo>
                <a:lnTo>
                  <a:pt x="551" y="2340"/>
                </a:lnTo>
                <a:lnTo>
                  <a:pt x="561" y="2342"/>
                </a:lnTo>
                <a:lnTo>
                  <a:pt x="573" y="2343"/>
                </a:lnTo>
                <a:lnTo>
                  <a:pt x="583" y="2342"/>
                </a:lnTo>
                <a:lnTo>
                  <a:pt x="593" y="2340"/>
                </a:lnTo>
                <a:lnTo>
                  <a:pt x="604" y="2333"/>
                </a:lnTo>
                <a:lnTo>
                  <a:pt x="614" y="2326"/>
                </a:lnTo>
                <a:lnTo>
                  <a:pt x="722" y="2218"/>
                </a:lnTo>
                <a:lnTo>
                  <a:pt x="722" y="2218"/>
                </a:lnTo>
                <a:lnTo>
                  <a:pt x="753" y="2235"/>
                </a:lnTo>
                <a:lnTo>
                  <a:pt x="785" y="2252"/>
                </a:lnTo>
                <a:lnTo>
                  <a:pt x="817" y="2267"/>
                </a:lnTo>
                <a:lnTo>
                  <a:pt x="849" y="2281"/>
                </a:lnTo>
                <a:lnTo>
                  <a:pt x="883" y="2294"/>
                </a:lnTo>
                <a:lnTo>
                  <a:pt x="917" y="2306"/>
                </a:lnTo>
                <a:lnTo>
                  <a:pt x="951" y="2318"/>
                </a:lnTo>
                <a:lnTo>
                  <a:pt x="987" y="2326"/>
                </a:lnTo>
                <a:lnTo>
                  <a:pt x="987" y="2481"/>
                </a:lnTo>
                <a:lnTo>
                  <a:pt x="987" y="2481"/>
                </a:lnTo>
                <a:lnTo>
                  <a:pt x="987" y="2493"/>
                </a:lnTo>
                <a:lnTo>
                  <a:pt x="990" y="2504"/>
                </a:lnTo>
                <a:lnTo>
                  <a:pt x="997" y="2515"/>
                </a:lnTo>
                <a:lnTo>
                  <a:pt x="1004" y="2523"/>
                </a:lnTo>
                <a:lnTo>
                  <a:pt x="1012" y="2530"/>
                </a:lnTo>
                <a:lnTo>
                  <a:pt x="1022" y="2535"/>
                </a:lnTo>
                <a:lnTo>
                  <a:pt x="1033" y="2538"/>
                </a:lnTo>
                <a:lnTo>
                  <a:pt x="1044" y="2540"/>
                </a:lnTo>
                <a:lnTo>
                  <a:pt x="1496" y="2540"/>
                </a:lnTo>
                <a:lnTo>
                  <a:pt x="1496" y="2540"/>
                </a:lnTo>
                <a:lnTo>
                  <a:pt x="1506" y="2538"/>
                </a:lnTo>
                <a:lnTo>
                  <a:pt x="1518" y="2535"/>
                </a:lnTo>
                <a:lnTo>
                  <a:pt x="1528" y="2530"/>
                </a:lnTo>
                <a:lnTo>
                  <a:pt x="1536" y="2523"/>
                </a:lnTo>
                <a:lnTo>
                  <a:pt x="1543" y="2515"/>
                </a:lnTo>
                <a:lnTo>
                  <a:pt x="1548" y="2504"/>
                </a:lnTo>
                <a:lnTo>
                  <a:pt x="1551" y="2493"/>
                </a:lnTo>
                <a:lnTo>
                  <a:pt x="1553" y="2481"/>
                </a:lnTo>
                <a:lnTo>
                  <a:pt x="1553" y="2328"/>
                </a:lnTo>
                <a:lnTo>
                  <a:pt x="1553" y="2328"/>
                </a:lnTo>
                <a:lnTo>
                  <a:pt x="1589" y="2318"/>
                </a:lnTo>
                <a:lnTo>
                  <a:pt x="1623" y="2306"/>
                </a:lnTo>
                <a:lnTo>
                  <a:pt x="1657" y="2294"/>
                </a:lnTo>
                <a:lnTo>
                  <a:pt x="1691" y="2281"/>
                </a:lnTo>
                <a:lnTo>
                  <a:pt x="1723" y="2267"/>
                </a:lnTo>
                <a:lnTo>
                  <a:pt x="1757" y="2252"/>
                </a:lnTo>
                <a:lnTo>
                  <a:pt x="1787" y="2235"/>
                </a:lnTo>
                <a:lnTo>
                  <a:pt x="1819" y="2218"/>
                </a:lnTo>
                <a:lnTo>
                  <a:pt x="1928" y="2326"/>
                </a:lnTo>
                <a:lnTo>
                  <a:pt x="1928" y="2326"/>
                </a:lnTo>
                <a:lnTo>
                  <a:pt x="1938" y="2333"/>
                </a:lnTo>
                <a:lnTo>
                  <a:pt x="1948" y="2340"/>
                </a:lnTo>
                <a:lnTo>
                  <a:pt x="1958" y="2342"/>
                </a:lnTo>
                <a:lnTo>
                  <a:pt x="1970" y="2343"/>
                </a:lnTo>
                <a:lnTo>
                  <a:pt x="1980" y="2342"/>
                </a:lnTo>
                <a:lnTo>
                  <a:pt x="1991" y="2340"/>
                </a:lnTo>
                <a:lnTo>
                  <a:pt x="2001" y="2333"/>
                </a:lnTo>
                <a:lnTo>
                  <a:pt x="2011" y="2326"/>
                </a:lnTo>
                <a:lnTo>
                  <a:pt x="2330" y="2008"/>
                </a:lnTo>
                <a:lnTo>
                  <a:pt x="2330" y="2008"/>
                </a:lnTo>
                <a:lnTo>
                  <a:pt x="2337" y="1999"/>
                </a:lnTo>
                <a:lnTo>
                  <a:pt x="2342" y="1989"/>
                </a:lnTo>
                <a:lnTo>
                  <a:pt x="2345" y="1979"/>
                </a:lnTo>
                <a:lnTo>
                  <a:pt x="2347" y="1967"/>
                </a:lnTo>
                <a:lnTo>
                  <a:pt x="2345" y="1955"/>
                </a:lnTo>
                <a:lnTo>
                  <a:pt x="2342" y="1945"/>
                </a:lnTo>
                <a:lnTo>
                  <a:pt x="2337" y="1935"/>
                </a:lnTo>
                <a:lnTo>
                  <a:pt x="2330" y="1926"/>
                </a:lnTo>
                <a:lnTo>
                  <a:pt x="2220" y="1816"/>
                </a:lnTo>
                <a:lnTo>
                  <a:pt x="2220" y="1816"/>
                </a:lnTo>
                <a:lnTo>
                  <a:pt x="2236" y="1785"/>
                </a:lnTo>
                <a:lnTo>
                  <a:pt x="2253" y="1753"/>
                </a:lnTo>
                <a:lnTo>
                  <a:pt x="2269" y="1721"/>
                </a:lnTo>
                <a:lnTo>
                  <a:pt x="2282" y="1689"/>
                </a:lnTo>
                <a:lnTo>
                  <a:pt x="2296" y="1655"/>
                </a:lnTo>
                <a:lnTo>
                  <a:pt x="2308" y="1623"/>
                </a:lnTo>
                <a:lnTo>
                  <a:pt x="2318" y="1587"/>
                </a:lnTo>
                <a:lnTo>
                  <a:pt x="2328" y="1553"/>
                </a:lnTo>
                <a:lnTo>
                  <a:pt x="2481" y="1553"/>
                </a:lnTo>
                <a:lnTo>
                  <a:pt x="2481" y="1553"/>
                </a:lnTo>
                <a:lnTo>
                  <a:pt x="2493" y="1551"/>
                </a:lnTo>
                <a:lnTo>
                  <a:pt x="2504" y="1548"/>
                </a:lnTo>
                <a:lnTo>
                  <a:pt x="2515" y="1543"/>
                </a:lnTo>
                <a:lnTo>
                  <a:pt x="2523" y="1536"/>
                </a:lnTo>
                <a:lnTo>
                  <a:pt x="2530" y="1528"/>
                </a:lnTo>
                <a:lnTo>
                  <a:pt x="2535" y="1518"/>
                </a:lnTo>
                <a:lnTo>
                  <a:pt x="2538" y="1506"/>
                </a:lnTo>
                <a:lnTo>
                  <a:pt x="2540" y="1496"/>
                </a:lnTo>
                <a:lnTo>
                  <a:pt x="2540" y="1044"/>
                </a:lnTo>
                <a:lnTo>
                  <a:pt x="2540" y="1044"/>
                </a:lnTo>
                <a:lnTo>
                  <a:pt x="2538" y="1033"/>
                </a:lnTo>
                <a:lnTo>
                  <a:pt x="2535" y="1022"/>
                </a:lnTo>
                <a:lnTo>
                  <a:pt x="2530" y="1012"/>
                </a:lnTo>
                <a:lnTo>
                  <a:pt x="2523" y="1004"/>
                </a:lnTo>
                <a:lnTo>
                  <a:pt x="2515" y="997"/>
                </a:lnTo>
                <a:lnTo>
                  <a:pt x="2504" y="990"/>
                </a:lnTo>
                <a:lnTo>
                  <a:pt x="2493" y="987"/>
                </a:lnTo>
                <a:lnTo>
                  <a:pt x="2481" y="987"/>
                </a:lnTo>
                <a:lnTo>
                  <a:pt x="2481" y="987"/>
                </a:lnTo>
                <a:close/>
              </a:path>
            </a:pathLst>
          </a:custGeom>
          <a:solidFill>
            <a:srgbClr val="82171F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Down Arrow 10"/>
          <p:cNvSpPr/>
          <p:nvPr/>
        </p:nvSpPr>
        <p:spPr>
          <a:xfrm rot="14060995">
            <a:off x="2077451" y="2207526"/>
            <a:ext cx="604732" cy="301955"/>
          </a:xfrm>
          <a:prstGeom prst="downArrow">
            <a:avLst>
              <a:gd name="adj1" fmla="val 65081"/>
              <a:gd name="adj2" fmla="val 50000"/>
            </a:avLst>
          </a:prstGeom>
          <a:solidFill>
            <a:srgbClr val="82141E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FFFFFF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62" name="Down Arrow 61"/>
          <p:cNvSpPr/>
          <p:nvPr/>
        </p:nvSpPr>
        <p:spPr>
          <a:xfrm rot="8613718">
            <a:off x="1858990" y="3643626"/>
            <a:ext cx="604732" cy="301955"/>
          </a:xfrm>
          <a:prstGeom prst="downArrow">
            <a:avLst>
              <a:gd name="adj1" fmla="val 65081"/>
              <a:gd name="adj2" fmla="val 50000"/>
            </a:avLst>
          </a:prstGeom>
          <a:solidFill>
            <a:srgbClr val="FFFFFF"/>
          </a:solidFill>
          <a:ln w="9525" cap="flat" cmpd="sng" algn="ctr">
            <a:solidFill>
              <a:srgbClr val="82141E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1. &lt;Capability 1&gt; – inputs and outputs  </a:t>
            </a:r>
            <a:endParaRPr lang="en-GB" sz="2000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76169" y="1797562"/>
            <a:ext cx="702969" cy="27241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none" rtlCol="0">
            <a:spAutoFit/>
          </a:bodyPr>
          <a:lstStyle/>
          <a:p>
            <a:r>
              <a:rPr lang="en-GB" sz="1000" b="1" dirty="0" smtClean="0">
                <a:solidFill>
                  <a:schemeClr val="tx2"/>
                </a:solidFill>
              </a:rPr>
              <a:t>Outputs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78730" y="2099105"/>
            <a:ext cx="2105540" cy="61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&lt;Please list key outputs; see example on page 14&gt;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…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72237" y="3913399"/>
            <a:ext cx="591413" cy="27241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none" rtlCol="0">
            <a:spAutoFit/>
          </a:bodyPr>
          <a:lstStyle/>
          <a:p>
            <a:r>
              <a:rPr lang="en-GB" sz="1000" b="1" dirty="0" smtClean="0">
                <a:solidFill>
                  <a:schemeClr val="tx2"/>
                </a:solidFill>
              </a:rPr>
              <a:t>Inputs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76169" y="4214942"/>
            <a:ext cx="2105540" cy="615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lumMod val="75000"/>
                  </a:schemeClr>
                </a:solidFill>
              </a14:hiddenFill>
            </a:ext>
          </a:extLst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&lt;Please list key inputs; see example on page 14&gt;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…</a:t>
            </a:r>
          </a:p>
        </p:txBody>
      </p:sp>
      <p:sp>
        <p:nvSpPr>
          <p:cNvPr id="63" name="Freeform 62"/>
          <p:cNvSpPr/>
          <p:nvPr/>
        </p:nvSpPr>
        <p:spPr>
          <a:xfrm>
            <a:off x="2494283" y="2050571"/>
            <a:ext cx="2854331" cy="21225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3245" h="198407">
                <a:moveTo>
                  <a:pt x="0" y="198407"/>
                </a:moveTo>
                <a:lnTo>
                  <a:pt x="37531" y="0"/>
                </a:lnTo>
                <a:lnTo>
                  <a:pt x="733245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65" name="Freeform 64"/>
          <p:cNvSpPr/>
          <p:nvPr/>
        </p:nvSpPr>
        <p:spPr>
          <a:xfrm flipV="1">
            <a:off x="2281340" y="3892729"/>
            <a:ext cx="3067274" cy="27488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752552"/>
              <a:gd name="connsiteY0" fmla="*/ 256952 h 256952"/>
              <a:gd name="connsiteX1" fmla="*/ 56838 w 752552"/>
              <a:gd name="connsiteY1" fmla="*/ 0 h 256952"/>
              <a:gd name="connsiteX2" fmla="*/ 752552 w 752552"/>
              <a:gd name="connsiteY2" fmla="*/ 0 h 25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2552" h="256952">
                <a:moveTo>
                  <a:pt x="0" y="256952"/>
                </a:moveTo>
                <a:lnTo>
                  <a:pt x="56838" y="0"/>
                </a:lnTo>
                <a:lnTo>
                  <a:pt x="752552" y="0"/>
                </a:lnTo>
              </a:path>
            </a:pathLst>
          </a:cu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gray">
          <a:xfrm>
            <a:off x="845849" y="2601483"/>
            <a:ext cx="164843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16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r>
              <a:rPr lang="en-US" sz="1600" dirty="0">
                <a:solidFill>
                  <a:prstClr val="white"/>
                </a:solidFill>
              </a:rPr>
              <a:t>1</a:t>
            </a:r>
            <a:r>
              <a:rPr lang="en-US" sz="1600" dirty="0" smtClean="0">
                <a:solidFill>
                  <a:prstClr val="white"/>
                </a:solidFill>
              </a:rPr>
              <a:t>. Inputs and outputs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69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6505578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2a. &lt;Capability 1&gt; – what is it?</a:t>
            </a:r>
            <a:endParaRPr lang="en-GB" sz="2000" dirty="0">
              <a:latin typeface="+mj-lt"/>
            </a:endParaRP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gray">
          <a:xfrm>
            <a:off x="521806" y="3416957"/>
            <a:ext cx="1769331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r>
              <a:rPr lang="en-US" sz="2000" dirty="0" smtClean="0">
                <a:solidFill>
                  <a:prstClr val="white"/>
                </a:solidFill>
              </a:rPr>
              <a:t>2. What is it?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44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&lt;Please describe your capability; see example on page 15&gt; </a:t>
            </a:r>
          </a:p>
          <a:p>
            <a:r>
              <a:rPr lang="en-US" sz="1200" dirty="0" smtClean="0"/>
              <a:t>…</a:t>
            </a:r>
          </a:p>
          <a:p>
            <a:r>
              <a:rPr lang="en-US" sz="1200" dirty="0" smtClean="0"/>
              <a:t>…</a:t>
            </a:r>
          </a:p>
        </p:txBody>
      </p:sp>
      <p:sp>
        <p:nvSpPr>
          <p:cNvPr id="45" name="Freeform 44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9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8415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2b. </a:t>
            </a:r>
            <a:r>
              <a:rPr lang="en-GB" sz="2000" dirty="0">
                <a:latin typeface="+mj-lt"/>
              </a:rPr>
              <a:t>&lt;Capability 1&gt; – why </a:t>
            </a:r>
            <a:r>
              <a:rPr lang="en-GB" sz="2000" dirty="0" smtClean="0">
                <a:latin typeface="+mj-lt"/>
              </a:rPr>
              <a:t>is it valuable?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42354" y="3351187"/>
            <a:ext cx="178987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r>
              <a:rPr lang="en-US" sz="2000" dirty="0" smtClean="0">
                <a:solidFill>
                  <a:prstClr val="white"/>
                </a:solidFill>
              </a:rPr>
              <a:t>2</a:t>
            </a:r>
            <a:r>
              <a:rPr lang="en-US" sz="2000" dirty="0">
                <a:solidFill>
                  <a:prstClr val="white"/>
                </a:solidFill>
              </a:rPr>
              <a:t>. </a:t>
            </a:r>
            <a:r>
              <a:rPr lang="en-US" sz="2000" dirty="0" smtClean="0">
                <a:solidFill>
                  <a:prstClr val="white"/>
                </a:solidFill>
              </a:rPr>
              <a:t>Why </a:t>
            </a:r>
            <a:r>
              <a:rPr lang="en-US" sz="2000" dirty="0">
                <a:solidFill>
                  <a:prstClr val="white"/>
                </a:solidFill>
              </a:rPr>
              <a:t>is it valuable?</a:t>
            </a:r>
          </a:p>
        </p:txBody>
      </p:sp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&lt;Please describe why this capability is valuable, what impact it has; see example on page 16&gt; </a:t>
            </a:r>
          </a:p>
          <a:p>
            <a:r>
              <a:rPr lang="en-US" sz="1200" dirty="0" smtClean="0"/>
              <a:t>…</a:t>
            </a:r>
          </a:p>
          <a:p>
            <a:r>
              <a:rPr lang="en-US" sz="1200" dirty="0" smtClean="0"/>
              <a:t>…</a:t>
            </a: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9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646900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11"/>
          <p:cNvSpPr txBox="1">
            <a:spLocks/>
          </p:cNvSpPr>
          <p:nvPr/>
        </p:nvSpPr>
        <p:spPr>
          <a:xfrm>
            <a:off x="3426535" y="1593851"/>
            <a:ext cx="5122153" cy="4498266"/>
          </a:xfrm>
          <a:prstGeom prst="rect">
            <a:avLst/>
          </a:prstGeom>
          <a:noFill/>
          <a:ln>
            <a:noFill/>
          </a:ln>
        </p:spPr>
        <p:txBody>
          <a:bodyPr vert="horz" lIns="108000" tIns="72000" rIns="36000" bIns="0" rtlCol="0"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768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&lt;Please state what is not working today that you would like to fix; see example on page 17&gt; </a:t>
            </a:r>
          </a:p>
          <a:p>
            <a:r>
              <a:rPr lang="en-US" sz="1200" dirty="0" smtClean="0"/>
              <a:t>…</a:t>
            </a:r>
          </a:p>
          <a:p>
            <a:r>
              <a:rPr lang="en-US" sz="1200" dirty="0" smtClean="0"/>
              <a:t>…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93725" y="820939"/>
            <a:ext cx="7954963" cy="294953"/>
          </a:xfrm>
        </p:spPr>
        <p:txBody>
          <a:bodyPr/>
          <a:lstStyle/>
          <a:p>
            <a:r>
              <a:rPr lang="en-GB" sz="2000" dirty="0" smtClean="0">
                <a:latin typeface="+mj-lt"/>
              </a:rPr>
              <a:t>2c. </a:t>
            </a:r>
            <a:r>
              <a:rPr lang="en-GB" sz="2000" dirty="0">
                <a:latin typeface="+mj-lt"/>
              </a:rPr>
              <a:t>&lt;Capability 1&gt; – </a:t>
            </a:r>
            <a:r>
              <a:rPr lang="en-GB" sz="2000" dirty="0" smtClean="0">
                <a:latin typeface="+mj-lt"/>
              </a:rPr>
              <a:t>how is it different from today?</a:t>
            </a:r>
            <a:endParaRPr lang="en-GB" sz="2000" dirty="0">
              <a:latin typeface="+mj-lt"/>
            </a:endParaRPr>
          </a:p>
        </p:txBody>
      </p:sp>
      <p:sp>
        <p:nvSpPr>
          <p:cNvPr id="14" name="Freeform 27"/>
          <p:cNvSpPr>
            <a:spLocks/>
          </p:cNvSpPr>
          <p:nvPr/>
        </p:nvSpPr>
        <p:spPr bwMode="auto">
          <a:xfrm>
            <a:off x="-36512" y="1759904"/>
            <a:ext cx="3140340" cy="4094194"/>
          </a:xfrm>
          <a:custGeom>
            <a:avLst/>
            <a:gdLst>
              <a:gd name="T0" fmla="*/ 2050 w 2298"/>
              <a:gd name="T1" fmla="*/ 1164 h 2996"/>
              <a:gd name="T2" fmla="*/ 2010 w 2298"/>
              <a:gd name="T3" fmla="*/ 1042 h 2996"/>
              <a:gd name="T4" fmla="*/ 1960 w 2298"/>
              <a:gd name="T5" fmla="*/ 924 h 2996"/>
              <a:gd name="T6" fmla="*/ 2046 w 2298"/>
              <a:gd name="T7" fmla="*/ 724 h 2996"/>
              <a:gd name="T8" fmla="*/ 2062 w 2298"/>
              <a:gd name="T9" fmla="*/ 700 h 2996"/>
              <a:gd name="T10" fmla="*/ 2066 w 2298"/>
              <a:gd name="T11" fmla="*/ 662 h 2996"/>
              <a:gd name="T12" fmla="*/ 2046 w 2298"/>
              <a:gd name="T13" fmla="*/ 626 h 2996"/>
              <a:gd name="T14" fmla="*/ 1660 w 2298"/>
              <a:gd name="T15" fmla="*/ 242 h 2996"/>
              <a:gd name="T16" fmla="*/ 1622 w 2298"/>
              <a:gd name="T17" fmla="*/ 230 h 2996"/>
              <a:gd name="T18" fmla="*/ 1584 w 2298"/>
              <a:gd name="T19" fmla="*/ 242 h 2996"/>
              <a:gd name="T20" fmla="*/ 1448 w 2298"/>
              <a:gd name="T21" fmla="*/ 378 h 2996"/>
              <a:gd name="T22" fmla="*/ 1334 w 2298"/>
              <a:gd name="T23" fmla="*/ 320 h 2996"/>
              <a:gd name="T24" fmla="*/ 1216 w 2298"/>
              <a:gd name="T25" fmla="*/ 274 h 2996"/>
              <a:gd name="T26" fmla="*/ 1134 w 2298"/>
              <a:gd name="T27" fmla="*/ 68 h 2996"/>
              <a:gd name="T28" fmla="*/ 1128 w 2298"/>
              <a:gd name="T29" fmla="*/ 42 h 2996"/>
              <a:gd name="T30" fmla="*/ 1104 w 2298"/>
              <a:gd name="T31" fmla="*/ 12 h 2996"/>
              <a:gd name="T32" fmla="*/ 1066 w 2298"/>
              <a:gd name="T33" fmla="*/ 0 h 2996"/>
              <a:gd name="T34" fmla="*/ 520 w 2298"/>
              <a:gd name="T35" fmla="*/ 2 h 2996"/>
              <a:gd name="T36" fmla="*/ 486 w 2298"/>
              <a:gd name="T37" fmla="*/ 20 h 2996"/>
              <a:gd name="T38" fmla="*/ 468 w 2298"/>
              <a:gd name="T39" fmla="*/ 54 h 2996"/>
              <a:gd name="T40" fmla="*/ 466 w 2298"/>
              <a:gd name="T41" fmla="*/ 248 h 2996"/>
              <a:gd name="T42" fmla="*/ 344 w 2298"/>
              <a:gd name="T43" fmla="*/ 288 h 2996"/>
              <a:gd name="T44" fmla="*/ 230 w 2298"/>
              <a:gd name="T45" fmla="*/ 338 h 2996"/>
              <a:gd name="T46" fmla="*/ 30 w 2298"/>
              <a:gd name="T47" fmla="*/ 250 h 2996"/>
              <a:gd name="T48" fmla="*/ 0 w 2298"/>
              <a:gd name="T49" fmla="*/ 234 h 2996"/>
              <a:gd name="T50" fmla="*/ 14 w 2298"/>
              <a:gd name="T51" fmla="*/ 2754 h 2996"/>
              <a:gd name="T52" fmla="*/ 154 w 2298"/>
              <a:gd name="T53" fmla="*/ 2616 h 2996"/>
              <a:gd name="T54" fmla="*/ 266 w 2298"/>
              <a:gd name="T55" fmla="*/ 2674 h 2996"/>
              <a:gd name="T56" fmla="*/ 384 w 2298"/>
              <a:gd name="T57" fmla="*/ 2720 h 2996"/>
              <a:gd name="T58" fmla="*/ 466 w 2298"/>
              <a:gd name="T59" fmla="*/ 2926 h 2996"/>
              <a:gd name="T60" fmla="*/ 472 w 2298"/>
              <a:gd name="T61" fmla="*/ 2954 h 2996"/>
              <a:gd name="T62" fmla="*/ 496 w 2298"/>
              <a:gd name="T63" fmla="*/ 2984 h 2996"/>
              <a:gd name="T64" fmla="*/ 534 w 2298"/>
              <a:gd name="T65" fmla="*/ 2996 h 2996"/>
              <a:gd name="T66" fmla="*/ 1080 w 2298"/>
              <a:gd name="T67" fmla="*/ 2994 h 2996"/>
              <a:gd name="T68" fmla="*/ 1114 w 2298"/>
              <a:gd name="T69" fmla="*/ 2976 h 2996"/>
              <a:gd name="T70" fmla="*/ 1132 w 2298"/>
              <a:gd name="T71" fmla="*/ 2940 h 2996"/>
              <a:gd name="T72" fmla="*/ 1134 w 2298"/>
              <a:gd name="T73" fmla="*/ 2746 h 2996"/>
              <a:gd name="T74" fmla="*/ 1256 w 2298"/>
              <a:gd name="T75" fmla="*/ 2706 h 2996"/>
              <a:gd name="T76" fmla="*/ 1374 w 2298"/>
              <a:gd name="T77" fmla="*/ 2656 h 2996"/>
              <a:gd name="T78" fmla="*/ 1578 w 2298"/>
              <a:gd name="T79" fmla="*/ 2744 h 2996"/>
              <a:gd name="T80" fmla="*/ 1600 w 2298"/>
              <a:gd name="T81" fmla="*/ 2760 h 2996"/>
              <a:gd name="T82" fmla="*/ 1638 w 2298"/>
              <a:gd name="T83" fmla="*/ 2762 h 2996"/>
              <a:gd name="T84" fmla="*/ 1674 w 2298"/>
              <a:gd name="T85" fmla="*/ 2744 h 2996"/>
              <a:gd name="T86" fmla="*/ 2058 w 2298"/>
              <a:gd name="T87" fmla="*/ 2358 h 2996"/>
              <a:gd name="T88" fmla="*/ 2070 w 2298"/>
              <a:gd name="T89" fmla="*/ 2320 h 2996"/>
              <a:gd name="T90" fmla="*/ 2058 w 2298"/>
              <a:gd name="T91" fmla="*/ 2282 h 2996"/>
              <a:gd name="T92" fmla="*/ 1920 w 2298"/>
              <a:gd name="T93" fmla="*/ 2142 h 2996"/>
              <a:gd name="T94" fmla="*/ 1978 w 2298"/>
              <a:gd name="T95" fmla="*/ 2030 h 2996"/>
              <a:gd name="T96" fmla="*/ 2024 w 2298"/>
              <a:gd name="T97" fmla="*/ 1914 h 2996"/>
              <a:gd name="T98" fmla="*/ 2230 w 2298"/>
              <a:gd name="T99" fmla="*/ 1832 h 2996"/>
              <a:gd name="T100" fmla="*/ 2256 w 2298"/>
              <a:gd name="T101" fmla="*/ 1826 h 2996"/>
              <a:gd name="T102" fmla="*/ 2286 w 2298"/>
              <a:gd name="T103" fmla="*/ 1802 h 2996"/>
              <a:gd name="T104" fmla="*/ 2298 w 2298"/>
              <a:gd name="T105" fmla="*/ 1764 h 2996"/>
              <a:gd name="T106" fmla="*/ 2296 w 2298"/>
              <a:gd name="T107" fmla="*/ 1218 h 2996"/>
              <a:gd name="T108" fmla="*/ 2278 w 2298"/>
              <a:gd name="T109" fmla="*/ 1184 h 2996"/>
              <a:gd name="T110" fmla="*/ 2244 w 2298"/>
              <a:gd name="T111" fmla="*/ 1164 h 2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98" h="2996">
                <a:moveTo>
                  <a:pt x="2230" y="1164"/>
                </a:moveTo>
                <a:lnTo>
                  <a:pt x="2050" y="1164"/>
                </a:lnTo>
                <a:lnTo>
                  <a:pt x="2050" y="1164"/>
                </a:lnTo>
                <a:lnTo>
                  <a:pt x="2038" y="1122"/>
                </a:lnTo>
                <a:lnTo>
                  <a:pt x="2024" y="1082"/>
                </a:lnTo>
                <a:lnTo>
                  <a:pt x="2010" y="1042"/>
                </a:lnTo>
                <a:lnTo>
                  <a:pt x="1994" y="1002"/>
                </a:lnTo>
                <a:lnTo>
                  <a:pt x="1978" y="962"/>
                </a:lnTo>
                <a:lnTo>
                  <a:pt x="1960" y="924"/>
                </a:lnTo>
                <a:lnTo>
                  <a:pt x="1940" y="888"/>
                </a:lnTo>
                <a:lnTo>
                  <a:pt x="1920" y="850"/>
                </a:lnTo>
                <a:lnTo>
                  <a:pt x="2046" y="724"/>
                </a:lnTo>
                <a:lnTo>
                  <a:pt x="2046" y="724"/>
                </a:lnTo>
                <a:lnTo>
                  <a:pt x="2056" y="712"/>
                </a:lnTo>
                <a:lnTo>
                  <a:pt x="2062" y="700"/>
                </a:lnTo>
                <a:lnTo>
                  <a:pt x="2066" y="688"/>
                </a:lnTo>
                <a:lnTo>
                  <a:pt x="2066" y="676"/>
                </a:lnTo>
                <a:lnTo>
                  <a:pt x="2066" y="662"/>
                </a:lnTo>
                <a:lnTo>
                  <a:pt x="2062" y="650"/>
                </a:lnTo>
                <a:lnTo>
                  <a:pt x="2056" y="638"/>
                </a:lnTo>
                <a:lnTo>
                  <a:pt x="2046" y="626"/>
                </a:lnTo>
                <a:lnTo>
                  <a:pt x="1670" y="250"/>
                </a:lnTo>
                <a:lnTo>
                  <a:pt x="1670" y="250"/>
                </a:lnTo>
                <a:lnTo>
                  <a:pt x="1660" y="242"/>
                </a:lnTo>
                <a:lnTo>
                  <a:pt x="1648" y="236"/>
                </a:lnTo>
                <a:lnTo>
                  <a:pt x="1636" y="232"/>
                </a:lnTo>
                <a:lnTo>
                  <a:pt x="1622" y="230"/>
                </a:lnTo>
                <a:lnTo>
                  <a:pt x="1610" y="232"/>
                </a:lnTo>
                <a:lnTo>
                  <a:pt x="1596" y="236"/>
                </a:lnTo>
                <a:lnTo>
                  <a:pt x="1584" y="242"/>
                </a:lnTo>
                <a:lnTo>
                  <a:pt x="1574" y="250"/>
                </a:lnTo>
                <a:lnTo>
                  <a:pt x="1448" y="378"/>
                </a:lnTo>
                <a:lnTo>
                  <a:pt x="1448" y="378"/>
                </a:lnTo>
                <a:lnTo>
                  <a:pt x="1410" y="358"/>
                </a:lnTo>
                <a:lnTo>
                  <a:pt x="1372" y="338"/>
                </a:lnTo>
                <a:lnTo>
                  <a:pt x="1334" y="320"/>
                </a:lnTo>
                <a:lnTo>
                  <a:pt x="1296" y="304"/>
                </a:lnTo>
                <a:lnTo>
                  <a:pt x="1256" y="288"/>
                </a:lnTo>
                <a:lnTo>
                  <a:pt x="1216" y="274"/>
                </a:lnTo>
                <a:lnTo>
                  <a:pt x="1176" y="260"/>
                </a:lnTo>
                <a:lnTo>
                  <a:pt x="1134" y="248"/>
                </a:lnTo>
                <a:lnTo>
                  <a:pt x="1134" y="68"/>
                </a:lnTo>
                <a:lnTo>
                  <a:pt x="1134" y="68"/>
                </a:lnTo>
                <a:lnTo>
                  <a:pt x="1132" y="54"/>
                </a:lnTo>
                <a:lnTo>
                  <a:pt x="1128" y="42"/>
                </a:lnTo>
                <a:lnTo>
                  <a:pt x="1122" y="30"/>
                </a:lnTo>
                <a:lnTo>
                  <a:pt x="1114" y="20"/>
                </a:lnTo>
                <a:lnTo>
                  <a:pt x="1104" y="12"/>
                </a:lnTo>
                <a:lnTo>
                  <a:pt x="1092" y="6"/>
                </a:lnTo>
                <a:lnTo>
                  <a:pt x="1080" y="2"/>
                </a:lnTo>
                <a:lnTo>
                  <a:pt x="1066" y="0"/>
                </a:lnTo>
                <a:lnTo>
                  <a:pt x="534" y="0"/>
                </a:lnTo>
                <a:lnTo>
                  <a:pt x="534" y="0"/>
                </a:lnTo>
                <a:lnTo>
                  <a:pt x="520" y="2"/>
                </a:lnTo>
                <a:lnTo>
                  <a:pt x="508" y="6"/>
                </a:lnTo>
                <a:lnTo>
                  <a:pt x="496" y="12"/>
                </a:lnTo>
                <a:lnTo>
                  <a:pt x="486" y="20"/>
                </a:lnTo>
                <a:lnTo>
                  <a:pt x="478" y="30"/>
                </a:lnTo>
                <a:lnTo>
                  <a:pt x="472" y="42"/>
                </a:lnTo>
                <a:lnTo>
                  <a:pt x="468" y="54"/>
                </a:lnTo>
                <a:lnTo>
                  <a:pt x="466" y="68"/>
                </a:lnTo>
                <a:lnTo>
                  <a:pt x="466" y="248"/>
                </a:lnTo>
                <a:lnTo>
                  <a:pt x="466" y="248"/>
                </a:lnTo>
                <a:lnTo>
                  <a:pt x="424" y="260"/>
                </a:lnTo>
                <a:lnTo>
                  <a:pt x="384" y="274"/>
                </a:lnTo>
                <a:lnTo>
                  <a:pt x="344" y="288"/>
                </a:lnTo>
                <a:lnTo>
                  <a:pt x="306" y="304"/>
                </a:lnTo>
                <a:lnTo>
                  <a:pt x="266" y="320"/>
                </a:lnTo>
                <a:lnTo>
                  <a:pt x="230" y="338"/>
                </a:lnTo>
                <a:lnTo>
                  <a:pt x="192" y="358"/>
                </a:lnTo>
                <a:lnTo>
                  <a:pt x="156" y="378"/>
                </a:lnTo>
                <a:lnTo>
                  <a:pt x="30" y="250"/>
                </a:lnTo>
                <a:lnTo>
                  <a:pt x="30" y="250"/>
                </a:lnTo>
                <a:lnTo>
                  <a:pt x="16" y="240"/>
                </a:lnTo>
                <a:lnTo>
                  <a:pt x="0" y="234"/>
                </a:lnTo>
                <a:lnTo>
                  <a:pt x="0" y="2760"/>
                </a:lnTo>
                <a:lnTo>
                  <a:pt x="0" y="2760"/>
                </a:lnTo>
                <a:lnTo>
                  <a:pt x="14" y="2754"/>
                </a:lnTo>
                <a:lnTo>
                  <a:pt x="26" y="2744"/>
                </a:lnTo>
                <a:lnTo>
                  <a:pt x="154" y="2616"/>
                </a:lnTo>
                <a:lnTo>
                  <a:pt x="154" y="2616"/>
                </a:lnTo>
                <a:lnTo>
                  <a:pt x="190" y="2636"/>
                </a:lnTo>
                <a:lnTo>
                  <a:pt x="228" y="2656"/>
                </a:lnTo>
                <a:lnTo>
                  <a:pt x="266" y="2674"/>
                </a:lnTo>
                <a:lnTo>
                  <a:pt x="304" y="2690"/>
                </a:lnTo>
                <a:lnTo>
                  <a:pt x="344" y="2706"/>
                </a:lnTo>
                <a:lnTo>
                  <a:pt x="384" y="2720"/>
                </a:lnTo>
                <a:lnTo>
                  <a:pt x="424" y="2734"/>
                </a:lnTo>
                <a:lnTo>
                  <a:pt x="466" y="2744"/>
                </a:lnTo>
                <a:lnTo>
                  <a:pt x="466" y="2926"/>
                </a:lnTo>
                <a:lnTo>
                  <a:pt x="466" y="2926"/>
                </a:lnTo>
                <a:lnTo>
                  <a:pt x="468" y="2940"/>
                </a:lnTo>
                <a:lnTo>
                  <a:pt x="472" y="2954"/>
                </a:lnTo>
                <a:lnTo>
                  <a:pt x="478" y="2966"/>
                </a:lnTo>
                <a:lnTo>
                  <a:pt x="486" y="2976"/>
                </a:lnTo>
                <a:lnTo>
                  <a:pt x="496" y="2984"/>
                </a:lnTo>
                <a:lnTo>
                  <a:pt x="508" y="2990"/>
                </a:lnTo>
                <a:lnTo>
                  <a:pt x="520" y="2994"/>
                </a:lnTo>
                <a:lnTo>
                  <a:pt x="534" y="2996"/>
                </a:lnTo>
                <a:lnTo>
                  <a:pt x="1066" y="2996"/>
                </a:lnTo>
                <a:lnTo>
                  <a:pt x="1066" y="2996"/>
                </a:lnTo>
                <a:lnTo>
                  <a:pt x="1080" y="2994"/>
                </a:lnTo>
                <a:lnTo>
                  <a:pt x="1092" y="2990"/>
                </a:lnTo>
                <a:lnTo>
                  <a:pt x="1104" y="2984"/>
                </a:lnTo>
                <a:lnTo>
                  <a:pt x="1114" y="2976"/>
                </a:lnTo>
                <a:lnTo>
                  <a:pt x="1122" y="2966"/>
                </a:lnTo>
                <a:lnTo>
                  <a:pt x="1128" y="2954"/>
                </a:lnTo>
                <a:lnTo>
                  <a:pt x="1132" y="2940"/>
                </a:lnTo>
                <a:lnTo>
                  <a:pt x="1134" y="2926"/>
                </a:lnTo>
                <a:lnTo>
                  <a:pt x="1134" y="2746"/>
                </a:lnTo>
                <a:lnTo>
                  <a:pt x="1134" y="2746"/>
                </a:lnTo>
                <a:lnTo>
                  <a:pt x="1176" y="2734"/>
                </a:lnTo>
                <a:lnTo>
                  <a:pt x="1216" y="2720"/>
                </a:lnTo>
                <a:lnTo>
                  <a:pt x="1256" y="2706"/>
                </a:lnTo>
                <a:lnTo>
                  <a:pt x="1296" y="2690"/>
                </a:lnTo>
                <a:lnTo>
                  <a:pt x="1336" y="2674"/>
                </a:lnTo>
                <a:lnTo>
                  <a:pt x="1374" y="2656"/>
                </a:lnTo>
                <a:lnTo>
                  <a:pt x="1412" y="2636"/>
                </a:lnTo>
                <a:lnTo>
                  <a:pt x="1448" y="2616"/>
                </a:lnTo>
                <a:lnTo>
                  <a:pt x="1578" y="2744"/>
                </a:lnTo>
                <a:lnTo>
                  <a:pt x="1578" y="2744"/>
                </a:lnTo>
                <a:lnTo>
                  <a:pt x="1588" y="2752"/>
                </a:lnTo>
                <a:lnTo>
                  <a:pt x="1600" y="2760"/>
                </a:lnTo>
                <a:lnTo>
                  <a:pt x="1612" y="2762"/>
                </a:lnTo>
                <a:lnTo>
                  <a:pt x="1626" y="2764"/>
                </a:lnTo>
                <a:lnTo>
                  <a:pt x="1638" y="2762"/>
                </a:lnTo>
                <a:lnTo>
                  <a:pt x="1652" y="2760"/>
                </a:lnTo>
                <a:lnTo>
                  <a:pt x="1664" y="2752"/>
                </a:lnTo>
                <a:lnTo>
                  <a:pt x="1674" y="2744"/>
                </a:lnTo>
                <a:lnTo>
                  <a:pt x="2050" y="2368"/>
                </a:lnTo>
                <a:lnTo>
                  <a:pt x="2050" y="2368"/>
                </a:lnTo>
                <a:lnTo>
                  <a:pt x="2058" y="2358"/>
                </a:lnTo>
                <a:lnTo>
                  <a:pt x="2064" y="2346"/>
                </a:lnTo>
                <a:lnTo>
                  <a:pt x="2068" y="2334"/>
                </a:lnTo>
                <a:lnTo>
                  <a:pt x="2070" y="2320"/>
                </a:lnTo>
                <a:lnTo>
                  <a:pt x="2068" y="2306"/>
                </a:lnTo>
                <a:lnTo>
                  <a:pt x="2064" y="2294"/>
                </a:lnTo>
                <a:lnTo>
                  <a:pt x="2058" y="2282"/>
                </a:lnTo>
                <a:lnTo>
                  <a:pt x="2050" y="2272"/>
                </a:lnTo>
                <a:lnTo>
                  <a:pt x="1920" y="2142"/>
                </a:lnTo>
                <a:lnTo>
                  <a:pt x="1920" y="2142"/>
                </a:lnTo>
                <a:lnTo>
                  <a:pt x="1940" y="2106"/>
                </a:lnTo>
                <a:lnTo>
                  <a:pt x="1960" y="2068"/>
                </a:lnTo>
                <a:lnTo>
                  <a:pt x="1978" y="2030"/>
                </a:lnTo>
                <a:lnTo>
                  <a:pt x="1994" y="1992"/>
                </a:lnTo>
                <a:lnTo>
                  <a:pt x="2010" y="1952"/>
                </a:lnTo>
                <a:lnTo>
                  <a:pt x="2024" y="1914"/>
                </a:lnTo>
                <a:lnTo>
                  <a:pt x="2038" y="1872"/>
                </a:lnTo>
                <a:lnTo>
                  <a:pt x="2048" y="1832"/>
                </a:lnTo>
                <a:lnTo>
                  <a:pt x="2230" y="1832"/>
                </a:lnTo>
                <a:lnTo>
                  <a:pt x="2230" y="1832"/>
                </a:lnTo>
                <a:lnTo>
                  <a:pt x="2244" y="1830"/>
                </a:lnTo>
                <a:lnTo>
                  <a:pt x="2256" y="1826"/>
                </a:lnTo>
                <a:lnTo>
                  <a:pt x="2268" y="1820"/>
                </a:lnTo>
                <a:lnTo>
                  <a:pt x="2278" y="1812"/>
                </a:lnTo>
                <a:lnTo>
                  <a:pt x="2286" y="1802"/>
                </a:lnTo>
                <a:lnTo>
                  <a:pt x="2292" y="1790"/>
                </a:lnTo>
                <a:lnTo>
                  <a:pt x="2296" y="1776"/>
                </a:lnTo>
                <a:lnTo>
                  <a:pt x="2298" y="1764"/>
                </a:lnTo>
                <a:lnTo>
                  <a:pt x="2298" y="1232"/>
                </a:lnTo>
                <a:lnTo>
                  <a:pt x="2298" y="1232"/>
                </a:lnTo>
                <a:lnTo>
                  <a:pt x="2296" y="1218"/>
                </a:lnTo>
                <a:lnTo>
                  <a:pt x="2292" y="1206"/>
                </a:lnTo>
                <a:lnTo>
                  <a:pt x="2286" y="1194"/>
                </a:lnTo>
                <a:lnTo>
                  <a:pt x="2278" y="1184"/>
                </a:lnTo>
                <a:lnTo>
                  <a:pt x="2268" y="1176"/>
                </a:lnTo>
                <a:lnTo>
                  <a:pt x="2256" y="1168"/>
                </a:lnTo>
                <a:lnTo>
                  <a:pt x="2244" y="1164"/>
                </a:lnTo>
                <a:lnTo>
                  <a:pt x="2230" y="1164"/>
                </a:lnTo>
                <a:lnTo>
                  <a:pt x="2230" y="1164"/>
                </a:lnTo>
                <a:close/>
              </a:path>
            </a:pathLst>
          </a:custGeom>
          <a:solidFill>
            <a:srgbClr val="82171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gray">
          <a:xfrm>
            <a:off x="511532" y="3197299"/>
            <a:ext cx="1728235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000" b="1" i="1" dirty="0" smtClean="0">
                <a:solidFill>
                  <a:prstClr val="white"/>
                </a:solidFill>
              </a:rPr>
              <a:t>&lt;Capability 1&gt;</a:t>
            </a:r>
          </a:p>
          <a:p>
            <a:r>
              <a:rPr lang="en-US" sz="2000" dirty="0" smtClean="0">
                <a:solidFill>
                  <a:prstClr val="white"/>
                </a:solidFill>
              </a:rPr>
              <a:t>2. </a:t>
            </a:r>
            <a:r>
              <a:rPr lang="en-GB" sz="2000" dirty="0">
                <a:solidFill>
                  <a:prstClr val="white"/>
                </a:solidFill>
              </a:rPr>
              <a:t>H</a:t>
            </a:r>
            <a:r>
              <a:rPr lang="en-GB" sz="2000" dirty="0" smtClean="0">
                <a:solidFill>
                  <a:prstClr val="white"/>
                </a:solidFill>
              </a:rPr>
              <a:t>ow </a:t>
            </a:r>
            <a:r>
              <a:rPr lang="en-GB" sz="2000" dirty="0">
                <a:solidFill>
                  <a:prstClr val="white"/>
                </a:solidFill>
              </a:rPr>
              <a:t>is it different from today?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 rot="16200000">
            <a:off x="1094301" y="3839601"/>
            <a:ext cx="4530838" cy="72106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  <a:gd name="connsiteX0" fmla="*/ 0 w 695714"/>
              <a:gd name="connsiteY0" fmla="*/ 0 h 0"/>
              <a:gd name="connsiteX1" fmla="*/ 695714 w 695714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5714">
                <a:moveTo>
                  <a:pt x="0" y="0"/>
                </a:moveTo>
                <a:lnTo>
                  <a:pt x="695714" y="0"/>
                </a:lnTo>
              </a:path>
            </a:pathLst>
          </a:custGeom>
          <a:ln w="19050"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>
              <a:latin typeface="Georgia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140580" y="118774"/>
            <a:ext cx="4498595" cy="228288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36000" tIns="21600" rIns="36000" bIns="2160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chemeClr val="bg1"/>
                </a:solidFill>
              </a:rPr>
              <a:t>Fill out one such template for each capability in your system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773E5-EC42-4FD9-92B0-CAC05096A2A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7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043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#m/%#d&lt;/m_strFormatTime&gt;&lt;/m_precDefaultDate&gt;&lt;m_precDefaultYear&gt;&lt;m_bNumberIsYear val=&quot;0&quot;/&gt;&lt;/m_precDefaultYear&gt;&lt;m_precDefaultQuarter&gt;&lt;m_bNumberIsYear val=&quot;0&quot;/&gt;&lt;/m_precDefaultQuarter&gt;&lt;m_precDefaultMonth&gt;&lt;m_bNumberIsYear val=&quot;0&quot;/&gt;&lt;/m_precDefaultMonth&gt;&lt;m_precDefaultWeek&gt;&lt;m_bNumberIsYear val=&quot;0&quot;/&gt;&lt;/m_precDefaultWeek&gt;&lt;m_precDefaultDay&gt;&lt;m_bNumberIsYear val=&quot;0&quot;/&gt;&lt;/m_precDefaultDay&gt;&lt;m_mruColor&gt;&lt;m_vecMRU length=&quot;0&quot;/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scVc.nJkKUKRDcSsGgO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oLILWwmgk2bhlI4FwOGE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fQbWvQvfEq1JZ6n4ueaS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gsk.OauEUObQxK3w1en9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kMNyBcGWUeOw0YowM3pV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_Vt7crm8ke6XB2_ZWmx1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XYyPisD0SqyAWbOQaUG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DRjpz0UhkeJpwJfKYOIp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Sf.ObeZrk.awRMUUEJC5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2okXpVINEe1tsS2LcyIT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wWivSzfEmGvy67J5cXb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lq_Lt_C4UyB3xyCn6eLj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oLILWwmgk2bhlI4FwOGE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wz2KzXCEqzFEhtcCz8q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zxozZLlsE.p157W2rBXe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ee_tG3V1kCCRxGhYTb5c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OW_n8voQkWwVDX3o4wNz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DfSsthwMEKU05qEO.k_z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rx7s0VjU2OKhC05n1BG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R.hF.fORkeZZh7XX302Z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aLEHIAWFECMBAyz_zAox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ZZrAe81pEy4oK9p79rOg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iWXTtuh60WbbcvmY._uE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scVc.nJkKUKRDcSsGgO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strategyand">
      <a:dk1>
        <a:sysClr val="windowText" lastClr="000000"/>
      </a:dk1>
      <a:lt1>
        <a:sysClr val="window" lastClr="FFFFFF"/>
      </a:lt1>
      <a:dk2>
        <a:srgbClr val="82141E"/>
      </a:dk2>
      <a:lt2>
        <a:srgbClr val="FFFFFF"/>
      </a:lt2>
      <a:accent1>
        <a:srgbClr val="82141E"/>
      </a:accent1>
      <a:accent2>
        <a:srgbClr val="A32020"/>
      </a:accent2>
      <a:accent3>
        <a:srgbClr val="968C6D"/>
      </a:accent3>
      <a:accent4>
        <a:srgbClr val="E0301E"/>
      </a:accent4>
      <a:accent5>
        <a:srgbClr val="DB536A"/>
      </a:accent5>
      <a:accent6>
        <a:srgbClr val="EB8C00"/>
      </a:accent6>
      <a:hlink>
        <a:srgbClr val="968C6D"/>
      </a:hlink>
      <a:folHlink>
        <a:srgbClr val="E0301E"/>
      </a:folHlink>
    </a:clrScheme>
    <a:fontScheme name="Strategyand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rgbClr val="000000"/>
          </a:solidFill>
        </a:ln>
      </a:spPr>
      <a:bodyPr rtlCol="0" anchor="ctr"/>
      <a:lstStyle>
        <a:defPPr algn="ctr">
          <a:defRPr sz="1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200" dirty="0" err="1" smtClean="0"/>
        </a:defPPr>
      </a:lstStyle>
    </a:txDef>
  </a:objectDefaults>
  <a:extraClrSchemeLst/>
  <a:custClrLst>
    <a:custClr name="Maroon Tint 1 (70%)">
      <a:srgbClr val="A85B62"/>
    </a:custClr>
    <a:custClr name="Maroon Tint 1 (40%)">
      <a:srgbClr val="CDA1A5"/>
    </a:custClr>
    <a:custClr name="Maroon Tint 1 (20%)">
      <a:srgbClr val="E6D0D2"/>
    </a:custClr>
    <a:custClr name="Burgundy Tint 1 (70%)">
      <a:srgbClr val="BF6363"/>
    </a:custClr>
    <a:custClr name="Burgundy Tint 1 (40%)">
      <a:srgbClr val="DAA6A6"/>
    </a:custClr>
    <a:custClr name="Burgundy Tint 1 (20%)">
      <a:srgbClr val="EDD2D2"/>
    </a:custClr>
    <a:custClr name="Grey Tint 1 (70%)">
      <a:srgbClr val="B6AF99"/>
    </a:custClr>
    <a:custClr name="Grey Tint 1 (40%)">
      <a:srgbClr val="D5D1C5"/>
    </a:custClr>
    <a:custClr name="Grey Tint 1 (20%)">
      <a:srgbClr val="EAE8E2"/>
    </a:custClr>
    <a:custClr name="Solid Yellow">
      <a:srgbClr val="FFB600"/>
    </a:custClr>
    <a:custClr name="Blue Pantone 7461">
      <a:srgbClr val="5571B4"/>
    </a:custClr>
    <a:custClr name="Pantone 369">
      <a:srgbClr val="489A1F"/>
    </a:custClr>
  </a:custClrLst>
</a:theme>
</file>

<file path=ppt/theme/theme2.xml><?xml version="1.0" encoding="utf-8"?>
<a:theme xmlns:a="http://schemas.openxmlformats.org/drawingml/2006/main" name="Office Theme">
  <a:themeElements>
    <a:clrScheme name="Strategyand">
      <a:dk1>
        <a:sysClr val="windowText" lastClr="000000"/>
      </a:dk1>
      <a:lt1>
        <a:sysClr val="window" lastClr="FFFFFF"/>
      </a:lt1>
      <a:dk2>
        <a:srgbClr val="82141E"/>
      </a:dk2>
      <a:lt2>
        <a:srgbClr val="FFFFFF"/>
      </a:lt2>
      <a:accent1>
        <a:srgbClr val="82141E"/>
      </a:accent1>
      <a:accent2>
        <a:srgbClr val="A32020"/>
      </a:accent2>
      <a:accent3>
        <a:srgbClr val="968C6D"/>
      </a:accent3>
      <a:accent4>
        <a:srgbClr val="E0301E"/>
      </a:accent4>
      <a:accent5>
        <a:srgbClr val="DB536A"/>
      </a:accent5>
      <a:accent6>
        <a:srgbClr val="EB8C00"/>
      </a:accent6>
      <a:hlink>
        <a:srgbClr val="82141E"/>
      </a:hlink>
      <a:folHlink>
        <a:srgbClr val="82141E"/>
      </a:folHlink>
    </a:clrScheme>
    <a:fontScheme name="Strategyand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ategyand">
      <a:dk1>
        <a:sysClr val="windowText" lastClr="000000"/>
      </a:dk1>
      <a:lt1>
        <a:sysClr val="window" lastClr="FFFFFF"/>
      </a:lt1>
      <a:dk2>
        <a:srgbClr val="82141E"/>
      </a:dk2>
      <a:lt2>
        <a:srgbClr val="FFFFFF"/>
      </a:lt2>
      <a:accent1>
        <a:srgbClr val="82141E"/>
      </a:accent1>
      <a:accent2>
        <a:srgbClr val="A32020"/>
      </a:accent2>
      <a:accent3>
        <a:srgbClr val="968C6D"/>
      </a:accent3>
      <a:accent4>
        <a:srgbClr val="E0301E"/>
      </a:accent4>
      <a:accent5>
        <a:srgbClr val="DB536A"/>
      </a:accent5>
      <a:accent6>
        <a:srgbClr val="EB8C00"/>
      </a:accent6>
      <a:hlink>
        <a:srgbClr val="82141E"/>
      </a:hlink>
      <a:folHlink>
        <a:srgbClr val="82141E"/>
      </a:folHlink>
    </a:clrScheme>
    <a:fontScheme name="Strategyand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2005</Words>
  <Application>Microsoft Office PowerPoint</Application>
  <PresentationFormat>On-screen Show (4:3)</PresentationFormat>
  <Paragraphs>295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Georgia</vt:lpstr>
      <vt:lpstr>Times New Roman</vt:lpstr>
      <vt:lpstr>Blank</vt:lpstr>
      <vt:lpstr>think-cell Slide</vt:lpstr>
      <vt:lpstr>Chart</vt:lpstr>
      <vt:lpstr>PowerPoint Presentation</vt:lpstr>
      <vt:lpstr>Introduction – About “peeling the onion”</vt:lpstr>
      <vt:lpstr>Introduction – How to use these templates</vt:lpstr>
      <vt:lpstr>PowerPoint Presentation</vt:lpstr>
      <vt:lpstr>1. How the capabilities system enables the way to play </vt:lpstr>
      <vt:lpstr>1. &lt;Capability 1&gt; – inputs and outputs  </vt:lpstr>
      <vt:lpstr>2a. &lt;Capability 1&gt; – what is it?</vt:lpstr>
      <vt:lpstr>2b. &lt;Capability 1&gt; – why is it valuable?</vt:lpstr>
      <vt:lpstr>2c. &lt;Capability 1&gt; – how is it different from today?</vt:lpstr>
      <vt:lpstr>3. &lt;Capability 1&gt; – what does it look like in action?</vt:lpstr>
      <vt:lpstr>4. &lt;Capability 1&gt; – what is required to make it happen?</vt:lpstr>
      <vt:lpstr>5. What does the business case look like for the capabilities system?</vt:lpstr>
      <vt:lpstr>PowerPoint Presentation</vt:lpstr>
      <vt:lpstr>1. How the capabilities system enables the way to play </vt:lpstr>
      <vt:lpstr>1. Solution selling – inputs and outputs  </vt:lpstr>
      <vt:lpstr>2a. Solution selling – what is it?</vt:lpstr>
      <vt:lpstr>2b. Solution selling – why is it valuable?</vt:lpstr>
      <vt:lpstr>2c. Solution selling – how is it different from today?</vt:lpstr>
      <vt:lpstr>3. Solution selling – what does it look like in action?</vt:lpstr>
      <vt:lpstr>4. Solution selling – what is required to make it happen?</vt:lpstr>
      <vt:lpstr>5. What does the business case look like for the capabilities system?</vt:lpstr>
    </vt:vector>
  </TitlesOfParts>
  <Company>Booz &amp;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line one  line two</dc:title>
  <dc:creator>Kubis. Nadia</dc:creator>
  <cp:lastModifiedBy>Portmann, Dorothea</cp:lastModifiedBy>
  <cp:revision>92</cp:revision>
  <cp:lastPrinted>2015-12-16T13:15:05Z</cp:lastPrinted>
  <dcterms:created xsi:type="dcterms:W3CDTF">2015-06-12T09:41:07Z</dcterms:created>
  <dcterms:modified xsi:type="dcterms:W3CDTF">2016-01-21T14:09:30Z</dcterms:modified>
  <cp:category>Template</cp:category>
</cp:coreProperties>
</file>